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6" r:id="rId6"/>
    <p:sldId id="274" r:id="rId7"/>
    <p:sldId id="272" r:id="rId8"/>
    <p:sldId id="273" r:id="rId9"/>
    <p:sldId id="258" r:id="rId10"/>
    <p:sldId id="265" r:id="rId11"/>
    <p:sldId id="270" r:id="rId12"/>
    <p:sldId id="275" r:id="rId13"/>
    <p:sldId id="276" r:id="rId14"/>
    <p:sldId id="262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948"/>
    <a:srgbClr val="334460"/>
    <a:srgbClr val="FAB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/>
    <p:restoredTop sz="94694"/>
  </p:normalViewPr>
  <p:slideViewPr>
    <p:cSldViewPr snapToGrid="0" snapToObjects="1">
      <p:cViewPr varScale="1">
        <p:scale>
          <a:sx n="63" d="100"/>
          <a:sy n="63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0BD6-C2AD-BB4B-AC8F-E86D37D8996D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2F65-CD56-B14F-93B6-F10C9D642B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7046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0BD6-C2AD-BB4B-AC8F-E86D37D8996D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2F65-CD56-B14F-93B6-F10C9D642B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550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0BD6-C2AD-BB4B-AC8F-E86D37D8996D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2F65-CD56-B14F-93B6-F10C9D642B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933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0BD6-C2AD-BB4B-AC8F-E86D37D8996D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2F65-CD56-B14F-93B6-F10C9D642B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668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0BD6-C2AD-BB4B-AC8F-E86D37D8996D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2F65-CD56-B14F-93B6-F10C9D642B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297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0BD6-C2AD-BB4B-AC8F-E86D37D8996D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2F65-CD56-B14F-93B6-F10C9D642B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13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0BD6-C2AD-BB4B-AC8F-E86D37D8996D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2F65-CD56-B14F-93B6-F10C9D642B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939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0BD6-C2AD-BB4B-AC8F-E86D37D8996D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2F65-CD56-B14F-93B6-F10C9D642B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891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0BD6-C2AD-BB4B-AC8F-E86D37D8996D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2F65-CD56-B14F-93B6-F10C9D642B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477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0BD6-C2AD-BB4B-AC8F-E86D37D8996D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2F65-CD56-B14F-93B6-F10C9D642B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2039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0BD6-C2AD-BB4B-AC8F-E86D37D8996D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2F65-CD56-B14F-93B6-F10C9D642B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0304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20BD6-C2AD-BB4B-AC8F-E86D37D8996D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02F65-CD56-B14F-93B6-F10C9D642B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007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etandereogen@vng.nl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hyperlink" Target="http://www.aanpakmetandereogen.nl/" TargetMode="Externa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l/channel/19%3a0d456936951f4f5ba37a5a1d1b87af3d%40thread.tacv2/subgroep%25201%2520veranderkundige%2520vragen?groupId=a3beab8f-ab72-42e8-8098-d43b92eea8cf&amp;tenantId=76fa1445-7b3b-499c-a990-2c580eddc138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hyperlink" Target="https://teams.microsoft.com/l/channel/19%3adc0e7c91256d4907b3147db0bc0868bc%40thread.tacv2/subgroep%25203%2520systemische%2520vragen?groupId=a3beab8f-ab72-42e8-8098-d43b92eea8cf&amp;tenantId=76fa1445-7b3b-499c-a990-2c580eddc138" TargetMode="External"/><Relationship Id="rId4" Type="http://schemas.openxmlformats.org/officeDocument/2006/relationships/hyperlink" Target="https://teams.microsoft.com/l/channel/19%3afbd028e321b2471d8677fd9f52065f8a%40thread.tacv2/subgroep%25202%2520implementatie%2520en%2520organisatie?groupId=a3beab8f-ab72-42e8-8098-d43b92eea8cf&amp;tenantId=76fa1445-7b3b-499c-a990-2c580eddc13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7478" y="1949236"/>
            <a:ext cx="6585735" cy="1962363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0A948"/>
                </a:solidFill>
              </a:rPr>
              <a:t>Bindende afspraken tussen Onderwijs, Jeugd en Zorg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829877" y="3911599"/>
            <a:ext cx="6585736" cy="750015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Online Startsessie </a:t>
            </a:r>
            <a:r>
              <a:rPr lang="nl-NL" dirty="0" err="1">
                <a:solidFill>
                  <a:schemeClr val="bg1"/>
                </a:solidFill>
              </a:rPr>
              <a:t>CoP</a:t>
            </a:r>
            <a:r>
              <a:rPr lang="nl-NL" dirty="0">
                <a:solidFill>
                  <a:schemeClr val="bg1"/>
                </a:solidFill>
              </a:rPr>
              <a:t> 11 mei 2020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810" y="4502908"/>
            <a:ext cx="3332751" cy="235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29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4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042" y="853847"/>
            <a:ext cx="5281916" cy="3732471"/>
          </a:xfrm>
          <a:prstGeom prst="rect">
            <a:avLst/>
          </a:prstGeom>
        </p:spPr>
      </p:pic>
      <p:pic>
        <p:nvPicPr>
          <p:cNvPr id="7" name="Afbeelding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9749" y="4479532"/>
            <a:ext cx="3460799" cy="377052"/>
          </a:xfrm>
          <a:prstGeom prst="rect">
            <a:avLst/>
          </a:prstGeom>
        </p:spPr>
      </p:pic>
      <p:pic>
        <p:nvPicPr>
          <p:cNvPr id="8" name="Afbeelding 7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2450" y="4981182"/>
            <a:ext cx="34671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5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F0A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We gaan op reis… 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5EE5ECDD-7668-4D89-AAC0-6C350B37C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46960" y="1690688"/>
            <a:ext cx="7457440" cy="4486275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0" y="6235824"/>
            <a:ext cx="12192000" cy="622176"/>
          </a:xfrm>
          <a:prstGeom prst="rect">
            <a:avLst/>
          </a:prstGeom>
          <a:solidFill>
            <a:srgbClr val="334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21164"/>
            <a:ext cx="901201" cy="63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41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F0A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Doelen voor vandaag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Kennismaking </a:t>
            </a:r>
          </a:p>
          <a:p>
            <a:r>
              <a:rPr lang="nl-N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eerste stap zetten in het leren van en met elkaar</a:t>
            </a:r>
          </a:p>
          <a:p>
            <a:r>
              <a:rPr lang="nl-N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Thema’s voor de komende tijd bepalen en maken werkafspraken</a:t>
            </a:r>
          </a:p>
        </p:txBody>
      </p:sp>
      <p:sp>
        <p:nvSpPr>
          <p:cNvPr id="8" name="Rechthoek 7"/>
          <p:cNvSpPr/>
          <p:nvPr/>
        </p:nvSpPr>
        <p:spPr>
          <a:xfrm>
            <a:off x="0" y="6235824"/>
            <a:ext cx="12192000" cy="622176"/>
          </a:xfrm>
          <a:prstGeom prst="rect">
            <a:avLst/>
          </a:prstGeom>
          <a:solidFill>
            <a:srgbClr val="334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21164"/>
            <a:ext cx="901201" cy="63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63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F0A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Huishoudelijke spelregels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Microfoon uit</a:t>
            </a:r>
          </a:p>
          <a:p>
            <a:r>
              <a:rPr lang="nl-N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Video aan</a:t>
            </a:r>
          </a:p>
          <a:p>
            <a:r>
              <a:rPr lang="nl-N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Gebruik van chatfunctie: om vragen stellen, suggesties te doen, en tot besluitvorming te komen</a:t>
            </a:r>
          </a:p>
          <a:p>
            <a:r>
              <a:rPr lang="nl-N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Marloes houdt inhoud van de chat bij</a:t>
            </a:r>
          </a:p>
          <a:p>
            <a:r>
              <a:rPr lang="nl-N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…? </a:t>
            </a:r>
          </a:p>
          <a:p>
            <a:endParaRPr lang="nl-NL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235824"/>
            <a:ext cx="12192000" cy="622176"/>
          </a:xfrm>
          <a:prstGeom prst="rect">
            <a:avLst/>
          </a:prstGeom>
          <a:solidFill>
            <a:srgbClr val="334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21164"/>
            <a:ext cx="901201" cy="63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35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44" y="0"/>
            <a:ext cx="9700568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0"/>
            <a:ext cx="2513744" cy="6858000"/>
          </a:xfrm>
          <a:prstGeom prst="rect">
            <a:avLst/>
          </a:prstGeom>
          <a:solidFill>
            <a:srgbClr val="334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267130" y="513708"/>
            <a:ext cx="2003460" cy="61131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195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F0A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Advies 4:  </a:t>
            </a:r>
            <a:r>
              <a:rPr lang="nl-N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Brede lokale afspraken jeugd  onder regie gemeente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Gezamenlijke visie is cruciaal</a:t>
            </a:r>
          </a:p>
          <a:p>
            <a:r>
              <a:rPr lang="nl-N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Langjarige afspraken vormen het lokale / regionale kader</a:t>
            </a:r>
          </a:p>
          <a:p>
            <a:r>
              <a:rPr lang="nl-N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Rekenschap afleggen aan de eigen achterban</a:t>
            </a:r>
          </a:p>
          <a:p>
            <a:r>
              <a:rPr lang="nl-N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Data, monitoring, onderzoek</a:t>
            </a:r>
          </a:p>
          <a:p>
            <a:r>
              <a:rPr lang="nl-N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Van pilot naar </a:t>
            </a:r>
            <a:r>
              <a:rPr lang="nl-NL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structurele inzet</a:t>
            </a:r>
            <a:endParaRPr lang="nl-NL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l-NL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235824"/>
            <a:ext cx="12192000" cy="622176"/>
          </a:xfrm>
          <a:prstGeom prst="rect">
            <a:avLst/>
          </a:prstGeom>
          <a:solidFill>
            <a:srgbClr val="334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21164"/>
            <a:ext cx="901201" cy="63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4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30049" y="784581"/>
            <a:ext cx="4330701" cy="466666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nl-NL" sz="6000" dirty="0">
                <a:solidFill>
                  <a:schemeClr val="bg1"/>
                </a:solidFill>
                <a:latin typeface="Justaword" charset="0"/>
                <a:ea typeface="Justaword" charset="0"/>
                <a:cs typeface="Justaword" charset="0"/>
              </a:rPr>
              <a:t>Website:</a:t>
            </a:r>
          </a:p>
          <a:p>
            <a:pPr marL="0" indent="0" algn="ctr">
              <a:buNone/>
            </a:pPr>
            <a:r>
              <a:rPr lang="nl-NL" sz="6000" dirty="0">
                <a:solidFill>
                  <a:schemeClr val="bg1"/>
                </a:solidFill>
                <a:latin typeface="Justaword" charset="0"/>
                <a:ea typeface="Justaword" charset="0"/>
                <a:cs typeface="Justaword" charset="0"/>
              </a:rPr>
              <a:t>met andere ogen</a:t>
            </a:r>
          </a:p>
          <a:p>
            <a:pPr marL="0" indent="0" algn="ctr">
              <a:buNone/>
            </a:pPr>
            <a:r>
              <a:rPr lang="nl-NL" dirty="0">
                <a:solidFill>
                  <a:schemeClr val="bg1"/>
                </a:solidFill>
                <a:latin typeface="Justaword" charset="0"/>
                <a:ea typeface="Justaword" charset="0"/>
                <a:cs typeface="Justaword" charset="0"/>
              </a:rPr>
              <a:t>Nieuws</a:t>
            </a:r>
          </a:p>
          <a:p>
            <a:pPr marL="0" indent="0" algn="ctr">
              <a:buNone/>
            </a:pPr>
            <a:r>
              <a:rPr lang="nl-NL" dirty="0">
                <a:solidFill>
                  <a:schemeClr val="bg1"/>
                </a:solidFill>
                <a:latin typeface="Justaword" charset="0"/>
                <a:ea typeface="Justaword" charset="0"/>
                <a:cs typeface="Justaword" charset="0"/>
              </a:rPr>
              <a:t>Forum</a:t>
            </a:r>
          </a:p>
          <a:p>
            <a:pPr marL="0" indent="0" algn="ctr">
              <a:buNone/>
            </a:pPr>
            <a:r>
              <a:rPr lang="nl-NL" dirty="0" err="1">
                <a:solidFill>
                  <a:schemeClr val="bg1"/>
                </a:solidFill>
                <a:latin typeface="Justaword" charset="0"/>
                <a:ea typeface="Justaword" charset="0"/>
                <a:cs typeface="Justaword" charset="0"/>
              </a:rPr>
              <a:t>Toolbox</a:t>
            </a:r>
            <a:endParaRPr lang="nl-NL" dirty="0">
              <a:solidFill>
                <a:schemeClr val="bg1"/>
              </a:solidFill>
              <a:latin typeface="Justaword" charset="0"/>
              <a:ea typeface="Justaword" charset="0"/>
              <a:cs typeface="Justaword" charset="0"/>
            </a:endParaRPr>
          </a:p>
          <a:p>
            <a:pPr marL="0" indent="0" algn="ctr">
              <a:buNone/>
            </a:pPr>
            <a:r>
              <a:rPr lang="nl-NL" dirty="0">
                <a:solidFill>
                  <a:schemeClr val="bg1"/>
                </a:solidFill>
                <a:latin typeface="Justaword" charset="0"/>
                <a:ea typeface="Justaword" charset="0"/>
                <a:cs typeface="Justaword" charset="0"/>
              </a:rPr>
              <a:t>Downloads</a:t>
            </a:r>
          </a:p>
          <a:p>
            <a:pPr marL="0" indent="0" algn="ctr">
              <a:buNone/>
            </a:pPr>
            <a:r>
              <a:rPr lang="nl-NL" dirty="0">
                <a:solidFill>
                  <a:schemeClr val="bg1"/>
                </a:solidFill>
                <a:latin typeface="Justaword" charset="0"/>
                <a:ea typeface="Justaword" charset="0"/>
                <a:cs typeface="Justaword" charset="0"/>
              </a:rPr>
              <a:t>Aandeelhouders</a:t>
            </a:r>
          </a:p>
          <a:p>
            <a:pPr marL="0" indent="0" algn="ctr">
              <a:buNone/>
            </a:pPr>
            <a:r>
              <a:rPr lang="nl-NL" dirty="0">
                <a:solidFill>
                  <a:schemeClr val="bg1"/>
                </a:solidFill>
                <a:latin typeface="Justaword" charset="0"/>
                <a:ea typeface="Justaword" charset="0"/>
                <a:cs typeface="Justaword" charset="0"/>
              </a:rPr>
              <a:t>Notificaties</a:t>
            </a:r>
          </a:p>
          <a:p>
            <a:pPr marL="0" indent="0" algn="ctr">
              <a:buNone/>
            </a:pPr>
            <a:endParaRPr lang="nl-NL" dirty="0">
              <a:solidFill>
                <a:schemeClr val="bg1"/>
              </a:solidFill>
              <a:latin typeface="Justaword" charset="0"/>
              <a:ea typeface="Justaword" charset="0"/>
              <a:cs typeface="Justaword" charset="0"/>
            </a:endParaRPr>
          </a:p>
          <a:p>
            <a:pPr marL="0" indent="0" algn="ctr">
              <a:buNone/>
            </a:pPr>
            <a:r>
              <a:rPr lang="nl-NL" dirty="0" err="1">
                <a:solidFill>
                  <a:schemeClr val="bg1"/>
                </a:solidFill>
                <a:latin typeface="Justaword" charset="0"/>
                <a:ea typeface="Justaword" charset="0"/>
                <a:cs typeface="Justaword" charset="0"/>
              </a:rPr>
              <a:t>Aanpakmetandereogen.nl</a:t>
            </a:r>
            <a:endParaRPr lang="nl-NL" dirty="0">
              <a:solidFill>
                <a:schemeClr val="bg1"/>
              </a:solidFill>
              <a:latin typeface="Justaword" charset="0"/>
              <a:ea typeface="Justaword" charset="0"/>
              <a:cs typeface="Justaword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235824"/>
            <a:ext cx="12192000" cy="622176"/>
          </a:xfrm>
          <a:prstGeom prst="rect">
            <a:avLst/>
          </a:prstGeom>
          <a:solidFill>
            <a:srgbClr val="334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21164"/>
            <a:ext cx="901201" cy="63683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4" y="0"/>
            <a:ext cx="3347340" cy="600010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01" y="123572"/>
            <a:ext cx="3199349" cy="621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67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F0A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Hoofdthema’s van de leervragen: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1. Veranderkundig vraagstuk</a:t>
            </a:r>
          </a:p>
          <a:p>
            <a:pPr lvl="1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is nodig voor maatschappelijk partnerschap?</a:t>
            </a:r>
          </a:p>
          <a:p>
            <a:pPr lvl="1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Hoe kan samenwerking de grenzen van domeinen overstijgen?</a:t>
            </a:r>
          </a:p>
          <a:p>
            <a:pPr lvl="1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2. Implementatie- en organisatievraagstuk </a:t>
            </a:r>
          </a:p>
          <a:p>
            <a:pPr lvl="1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is de meest passende organisatiestructuur (</a:t>
            </a:r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OOGO’s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LEA’s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)?</a:t>
            </a:r>
          </a:p>
          <a:p>
            <a:pPr lvl="1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is nodig dat bestuurlijke afspraken in de praktijk worden gedragen?  </a:t>
            </a:r>
          </a:p>
          <a:p>
            <a:pPr lvl="1"/>
            <a:endParaRPr lang="nl-NL" sz="2000" dirty="0"/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3. Systemisch vraagstuk </a:t>
            </a:r>
          </a:p>
          <a:p>
            <a:pPr lvl="1"/>
            <a:r>
              <a:rPr lang="nl-NL" sz="2100" dirty="0">
                <a:solidFill>
                  <a:schemeClr val="bg1"/>
                </a:solidFill>
                <a:latin typeface="Arial" charset="0"/>
                <a:cs typeface="Arial" charset="0"/>
              </a:rPr>
              <a:t>Waar zit wetgeving goede samenwerking tussen onderwijs, gemeente en zorg in de weg? </a:t>
            </a:r>
          </a:p>
          <a:p>
            <a:pPr lvl="1"/>
            <a:r>
              <a:rPr lang="nl-NL" sz="2100" dirty="0">
                <a:solidFill>
                  <a:schemeClr val="bg1"/>
                </a:solidFill>
                <a:latin typeface="Arial" charset="0"/>
                <a:cs typeface="Arial" charset="0"/>
              </a:rPr>
              <a:t>In hoeverre dragen de huidige wettelijke kaders bij aan de beoogde beweging? </a:t>
            </a:r>
          </a:p>
        </p:txBody>
      </p:sp>
      <p:sp>
        <p:nvSpPr>
          <p:cNvPr id="8" name="Rechthoek 7"/>
          <p:cNvSpPr/>
          <p:nvPr/>
        </p:nvSpPr>
        <p:spPr>
          <a:xfrm>
            <a:off x="0" y="6235824"/>
            <a:ext cx="12192000" cy="622176"/>
          </a:xfrm>
          <a:prstGeom prst="rect">
            <a:avLst/>
          </a:prstGeom>
          <a:solidFill>
            <a:srgbClr val="334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21164"/>
            <a:ext cx="901201" cy="63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43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F0A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Hoofdthema’s van de leervragen: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1. Veranderkundig vraagstuk</a:t>
            </a:r>
          </a:p>
          <a:p>
            <a:pPr marL="457200" lvl="1" indent="0">
              <a:buNone/>
            </a:pP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https://teams.microsoft.com/l/channel/19%3a0d456936951f4f5ba37a5a1d1b87af3d%40thread.tacv2/subgroep%25201%2520veranderkundige%2520vragen?groupId=a3beab8f-ab72-42e8-8098-d43b92eea8cf&amp;tenantId=76fa1445-7b3b-499c-a990-2c580eddc138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2. Implementatie- en organisatievraagstuk </a:t>
            </a:r>
          </a:p>
          <a:p>
            <a:pPr marL="457200" lvl="1" indent="0">
              <a:buNone/>
            </a:pPr>
            <a:r>
              <a:rPr lang="nl-NL" sz="2000" dirty="0">
                <a:hlinkClick r:id="rId4"/>
              </a:rPr>
              <a:t>https://teams.microsoft.com/l/channel/19%3afbd028e321b2471d8677fd9f52065f8a%40thread.tacv2/subgroep%25202%2520implementatie%2520en%2520organisatie?groupId=a3beab8f-ab72-42e8-8098-d43b92eea8cf&amp;tenantId=76fa1445-7b3b-499c-a990-2c580eddc138</a:t>
            </a:r>
            <a:r>
              <a:rPr lang="nl-NL" sz="2000" dirty="0"/>
              <a:t> </a:t>
            </a: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3. Systemisch vraagstuk </a:t>
            </a:r>
          </a:p>
          <a:p>
            <a:pPr marL="457200" lvl="1" indent="0">
              <a:buNone/>
            </a:pPr>
            <a:r>
              <a:rPr lang="nl-NL" sz="1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https://teams.microsoft.com/l/channel/19%3adc0e7c91256d4907b3147db0bc0868bc%40thread.tacv2/subgroep%25203%2520systemische%2520vragen?groupId=a3beab8f-ab72-42e8-8098-d43b92eea8cf&amp;tenantId=76fa1445-7b3b-499c-a990-2c580eddc138</a:t>
            </a:r>
            <a:r>
              <a:rPr lang="nl-NL" sz="1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0">
              <a:buNone/>
            </a:pPr>
            <a:endParaRPr lang="nl-NL" sz="19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235824"/>
            <a:ext cx="12192000" cy="622176"/>
          </a:xfrm>
          <a:prstGeom prst="rect">
            <a:avLst/>
          </a:prstGeom>
          <a:solidFill>
            <a:srgbClr val="334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21164"/>
            <a:ext cx="901201" cy="63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61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4DDE0D7CD8A14EB0127204A4807A74" ma:contentTypeVersion="2" ma:contentTypeDescription="Een nieuw document maken." ma:contentTypeScope="" ma:versionID="6ed398231f32d37259f82fcdd61dce13">
  <xsd:schema xmlns:xsd="http://www.w3.org/2001/XMLSchema" xmlns:xs="http://www.w3.org/2001/XMLSchema" xmlns:p="http://schemas.microsoft.com/office/2006/metadata/properties" xmlns:ns2="8abd50c1-bc7e-4776-aa50-2ea34302aefd" targetNamespace="http://schemas.microsoft.com/office/2006/metadata/properties" ma:root="true" ma:fieldsID="0ee170f00f695b4ab66c06bf7c733b11" ns2:_="">
    <xsd:import namespace="8abd50c1-bc7e-4776-aa50-2ea34302aef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bd50c1-bc7e-4776-aa50-2ea34302aef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  <xsd:element name="SharedWithUsers" ma:index="11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DE6CE0-6F3E-4A1E-8E00-46A62A8DCB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bd50c1-bc7e-4776-aa50-2ea34302ae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BC6EE3-CFA4-49E5-9B8A-76868A267DC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7352936-3AF5-4C79-A685-77E1988F1BA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6E69F53-AE43-42AE-B9CD-E7BF0479ED93}">
  <ds:schemaRefs>
    <ds:schemaRef ds:uri="http://purl.org/dc/elements/1.1/"/>
    <ds:schemaRef ds:uri="http://schemas.microsoft.com/office/2006/metadata/properties"/>
    <ds:schemaRef ds:uri="8abd50c1-bc7e-4776-aa50-2ea34302aefd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324</Words>
  <Application>Microsoft Office PowerPoint</Application>
  <PresentationFormat>Breedbeeld</PresentationFormat>
  <Paragraphs>48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Justaword</vt:lpstr>
      <vt:lpstr>Office-thema</vt:lpstr>
      <vt:lpstr>Bindende afspraken tussen Onderwijs, Jeugd en Zorg </vt:lpstr>
      <vt:lpstr>We gaan op reis… </vt:lpstr>
      <vt:lpstr>Doelen voor vandaag </vt:lpstr>
      <vt:lpstr>Huishoudelijke spelregels </vt:lpstr>
      <vt:lpstr>PowerPoint-presentatie</vt:lpstr>
      <vt:lpstr>Advies 4:  Brede lokale afspraken jeugd  onder regie gemeente</vt:lpstr>
      <vt:lpstr>PowerPoint-presentatie</vt:lpstr>
      <vt:lpstr>Hoofdthema’s van de leervragen: </vt:lpstr>
      <vt:lpstr>Hoofdthema’s van de leervragen: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Duncan Baumbach</dc:creator>
  <cp:lastModifiedBy>Driedonks, Marloes</cp:lastModifiedBy>
  <cp:revision>20</cp:revision>
  <cp:lastPrinted>2019-10-29T20:23:34Z</cp:lastPrinted>
  <dcterms:created xsi:type="dcterms:W3CDTF">2019-10-29T19:00:21Z</dcterms:created>
  <dcterms:modified xsi:type="dcterms:W3CDTF">2020-05-11T11:19:32Z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0x010100BB4DDE0D7CD8A14EB0127204A4807A74</vt:lpwstr>
  </property>
</Properties>
</file>