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8"/>
  </p:notesMasterIdLst>
  <p:sldIdLst>
    <p:sldId id="256" r:id="rId6"/>
    <p:sldId id="979" r:id="rId7"/>
    <p:sldId id="1027" r:id="rId8"/>
    <p:sldId id="596" r:id="rId9"/>
    <p:sldId id="552" r:id="rId10"/>
    <p:sldId id="981" r:id="rId11"/>
    <p:sldId id="980" r:id="rId12"/>
    <p:sldId id="586" r:id="rId13"/>
    <p:sldId id="982" r:id="rId14"/>
    <p:sldId id="983" r:id="rId15"/>
    <p:sldId id="985" r:id="rId16"/>
    <p:sldId id="575" r:id="rId17"/>
    <p:sldId id="971" r:id="rId18"/>
    <p:sldId id="1000" r:id="rId19"/>
    <p:sldId id="1001" r:id="rId20"/>
    <p:sldId id="999" r:id="rId21"/>
    <p:sldId id="1002" r:id="rId22"/>
    <p:sldId id="984" r:id="rId23"/>
    <p:sldId id="589" r:id="rId24"/>
    <p:sldId id="1004" r:id="rId25"/>
    <p:sldId id="1009" r:id="rId26"/>
    <p:sldId id="1010" r:id="rId27"/>
    <p:sldId id="1011" r:id="rId28"/>
    <p:sldId id="1005" r:id="rId29"/>
    <p:sldId id="1006" r:id="rId30"/>
    <p:sldId id="1008" r:id="rId31"/>
    <p:sldId id="1003" r:id="rId32"/>
    <p:sldId id="1007" r:id="rId33"/>
    <p:sldId id="1013" r:id="rId34"/>
    <p:sldId id="1012" r:id="rId35"/>
    <p:sldId id="1015" r:id="rId36"/>
    <p:sldId id="1014" r:id="rId37"/>
    <p:sldId id="1016" r:id="rId38"/>
    <p:sldId id="1017" r:id="rId39"/>
    <p:sldId id="1019" r:id="rId40"/>
    <p:sldId id="1020" r:id="rId41"/>
    <p:sldId id="1021" r:id="rId42"/>
    <p:sldId id="1022" r:id="rId43"/>
    <p:sldId id="1023" r:id="rId44"/>
    <p:sldId id="1025" r:id="rId45"/>
    <p:sldId id="1026" r:id="rId46"/>
    <p:sldId id="309" r:id="rId47"/>
  </p:sldIdLst>
  <p:sldSz cx="9144000" cy="6858000" type="screen4x3"/>
  <p:notesSz cx="6864350" cy="999648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4660"/>
  </p:normalViewPr>
  <p:slideViewPr>
    <p:cSldViewPr snapToGrid="0" snapToObjects="1">
      <p:cViewPr>
        <p:scale>
          <a:sx n="98" d="100"/>
          <a:sy n="98" d="100"/>
        </p:scale>
        <p:origin x="452"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21211-75C0-4EEB-AE87-F0F7D97A853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l-NL"/>
        </a:p>
      </dgm:t>
    </dgm:pt>
    <dgm:pt modelId="{43DBD781-3B86-4A61-87A2-B3F5FAFF1881}">
      <dgm:prSet phldrT="[Tekst]" custT="1"/>
      <dgm:spPr/>
      <dgm:t>
        <a:bodyPr/>
        <a:lstStyle/>
        <a:p>
          <a:r>
            <a:rPr lang="nl-NL" sz="1600" b="1" dirty="0">
              <a:solidFill>
                <a:srgbClr val="FF0000"/>
              </a:solidFill>
            </a:rPr>
            <a:t>Ketenregie</a:t>
          </a:r>
        </a:p>
      </dgm:t>
    </dgm:pt>
    <dgm:pt modelId="{FBA09C4B-DD0F-4D43-A6D4-175E4CB21E47}" type="parTrans" cxnId="{6FD3A93E-2CAE-462B-A762-565D6AC92BCB}">
      <dgm:prSet/>
      <dgm:spPr/>
      <dgm:t>
        <a:bodyPr/>
        <a:lstStyle/>
        <a:p>
          <a:endParaRPr lang="nl-NL" sz="1600"/>
        </a:p>
      </dgm:t>
    </dgm:pt>
    <dgm:pt modelId="{D80DFB4C-A833-4B41-901E-A94B00410418}" type="sibTrans" cxnId="{6FD3A93E-2CAE-462B-A762-565D6AC92BCB}">
      <dgm:prSet/>
      <dgm:spPr/>
      <dgm:t>
        <a:bodyPr/>
        <a:lstStyle/>
        <a:p>
          <a:endParaRPr lang="nl-NL" sz="1600"/>
        </a:p>
      </dgm:t>
    </dgm:pt>
    <dgm:pt modelId="{78F99113-7F67-43DD-A203-ABED74810C9B}">
      <dgm:prSet phldrT="[Tekst]" custT="1"/>
      <dgm:spPr/>
      <dgm:t>
        <a:bodyPr/>
        <a:lstStyle/>
        <a:p>
          <a:r>
            <a:rPr lang="nl-NL" sz="1600" dirty="0">
              <a:solidFill>
                <a:srgbClr val="FF0000"/>
              </a:solidFill>
            </a:rPr>
            <a:t>Klantmanagement</a:t>
          </a:r>
        </a:p>
      </dgm:t>
    </dgm:pt>
    <dgm:pt modelId="{C88D27BF-FD1B-4F21-85CB-DDF2BE32D38A}" type="sibTrans" cxnId="{1B9F7269-B6FC-40D6-A2CF-77522752ED97}">
      <dgm:prSet/>
      <dgm:spPr/>
      <dgm:t>
        <a:bodyPr/>
        <a:lstStyle/>
        <a:p>
          <a:endParaRPr lang="nl-NL" sz="1600"/>
        </a:p>
      </dgm:t>
    </dgm:pt>
    <dgm:pt modelId="{38C2F06F-C274-4DFF-BEC5-6CF488DBD6B7}" type="parTrans" cxnId="{1B9F7269-B6FC-40D6-A2CF-77522752ED97}">
      <dgm:prSet/>
      <dgm:spPr/>
      <dgm:t>
        <a:bodyPr/>
        <a:lstStyle/>
        <a:p>
          <a:endParaRPr lang="nl-NL" sz="1600"/>
        </a:p>
      </dgm:t>
    </dgm:pt>
    <dgm:pt modelId="{F2EADA8F-C5C2-4001-B67E-0B969D7A0DAD}">
      <dgm:prSet custT="1"/>
      <dgm:spPr/>
      <dgm:t>
        <a:bodyPr/>
        <a:lstStyle/>
        <a:p>
          <a:r>
            <a:rPr lang="nl-NL" sz="1600" dirty="0">
              <a:solidFill>
                <a:srgbClr val="FF0000"/>
              </a:solidFill>
            </a:rPr>
            <a:t>Procesmanagement</a:t>
          </a:r>
        </a:p>
      </dgm:t>
    </dgm:pt>
    <dgm:pt modelId="{E3520507-2167-4F85-A3DF-15655C7C6EBE}" type="parTrans" cxnId="{5C439947-147C-4165-8F64-AA3E4633984C}">
      <dgm:prSet/>
      <dgm:spPr/>
      <dgm:t>
        <a:bodyPr/>
        <a:lstStyle/>
        <a:p>
          <a:endParaRPr lang="nl-NL"/>
        </a:p>
      </dgm:t>
    </dgm:pt>
    <dgm:pt modelId="{2CA3343E-E9C8-427D-B95C-44C4F585F9CA}" type="sibTrans" cxnId="{5C439947-147C-4165-8F64-AA3E4633984C}">
      <dgm:prSet/>
      <dgm:spPr/>
      <dgm:t>
        <a:bodyPr/>
        <a:lstStyle/>
        <a:p>
          <a:endParaRPr lang="nl-NL"/>
        </a:p>
      </dgm:t>
    </dgm:pt>
    <dgm:pt modelId="{F03F03EF-D59B-4F31-A9FD-A885D4081A7C}" type="pres">
      <dgm:prSet presAssocID="{94E21211-75C0-4EEB-AE87-F0F7D97A8534}" presName="Name0" presStyleCnt="0">
        <dgm:presLayoutVars>
          <dgm:chPref val="3"/>
          <dgm:dir/>
          <dgm:animLvl val="lvl"/>
          <dgm:resizeHandles/>
        </dgm:presLayoutVars>
      </dgm:prSet>
      <dgm:spPr/>
    </dgm:pt>
    <dgm:pt modelId="{8543B791-39CA-43C3-ADC9-C3862BC3CAAD}" type="pres">
      <dgm:prSet presAssocID="{43DBD781-3B86-4A61-87A2-B3F5FAFF1881}" presName="horFlow" presStyleCnt="0"/>
      <dgm:spPr/>
    </dgm:pt>
    <dgm:pt modelId="{C778D7DA-C6D3-4F7D-9F80-C0410ABB94E6}" type="pres">
      <dgm:prSet presAssocID="{43DBD781-3B86-4A61-87A2-B3F5FAFF1881}" presName="bigChev" presStyleLbl="node1" presStyleIdx="0" presStyleCnt="3" custScaleX="430252"/>
      <dgm:spPr/>
    </dgm:pt>
    <dgm:pt modelId="{CF0131FE-D9A6-4746-812E-AB5D4BE9A965}" type="pres">
      <dgm:prSet presAssocID="{43DBD781-3B86-4A61-87A2-B3F5FAFF1881}" presName="vSp" presStyleCnt="0"/>
      <dgm:spPr/>
    </dgm:pt>
    <dgm:pt modelId="{26A693B9-E1DF-45C4-8ED6-FEB90C184228}" type="pres">
      <dgm:prSet presAssocID="{F2EADA8F-C5C2-4001-B67E-0B969D7A0DAD}" presName="horFlow" presStyleCnt="0"/>
      <dgm:spPr/>
    </dgm:pt>
    <dgm:pt modelId="{46904544-AA2B-44F3-A9A6-13F10CCD12B1}" type="pres">
      <dgm:prSet presAssocID="{F2EADA8F-C5C2-4001-B67E-0B969D7A0DAD}" presName="bigChev" presStyleLbl="node1" presStyleIdx="1" presStyleCnt="3" custScaleX="430252"/>
      <dgm:spPr/>
    </dgm:pt>
    <dgm:pt modelId="{D9CFB12E-5910-43C5-827A-A2CFEFEF5F42}" type="pres">
      <dgm:prSet presAssocID="{F2EADA8F-C5C2-4001-B67E-0B969D7A0DAD}" presName="vSp" presStyleCnt="0"/>
      <dgm:spPr/>
    </dgm:pt>
    <dgm:pt modelId="{3AD15AD3-C7D9-478D-8025-3D8D192EB36B}" type="pres">
      <dgm:prSet presAssocID="{78F99113-7F67-43DD-A203-ABED74810C9B}" presName="horFlow" presStyleCnt="0"/>
      <dgm:spPr/>
    </dgm:pt>
    <dgm:pt modelId="{605D16A2-D011-40DE-A7B2-8395ED3C0F24}" type="pres">
      <dgm:prSet presAssocID="{78F99113-7F67-43DD-A203-ABED74810C9B}" presName="bigChev" presStyleLbl="node1" presStyleIdx="2" presStyleCnt="3" custScaleX="430252" custLinFactNeighborX="1717" custLinFactNeighborY="-911"/>
      <dgm:spPr/>
    </dgm:pt>
  </dgm:ptLst>
  <dgm:cxnLst>
    <dgm:cxn modelId="{BC940603-D870-4E13-8540-07C6E2906A6F}" type="presOf" srcId="{78F99113-7F67-43DD-A203-ABED74810C9B}" destId="{605D16A2-D011-40DE-A7B2-8395ED3C0F24}" srcOrd="0" destOrd="0" presId="urn:microsoft.com/office/officeart/2005/8/layout/lProcess3"/>
    <dgm:cxn modelId="{4E61A02D-29F3-496F-B4F1-A03A8726A63B}" type="presOf" srcId="{F2EADA8F-C5C2-4001-B67E-0B969D7A0DAD}" destId="{46904544-AA2B-44F3-A9A6-13F10CCD12B1}" srcOrd="0" destOrd="0" presId="urn:microsoft.com/office/officeart/2005/8/layout/lProcess3"/>
    <dgm:cxn modelId="{6FD3A93E-2CAE-462B-A762-565D6AC92BCB}" srcId="{94E21211-75C0-4EEB-AE87-F0F7D97A8534}" destId="{43DBD781-3B86-4A61-87A2-B3F5FAFF1881}" srcOrd="0" destOrd="0" parTransId="{FBA09C4B-DD0F-4D43-A6D4-175E4CB21E47}" sibTransId="{D80DFB4C-A833-4B41-901E-A94B00410418}"/>
    <dgm:cxn modelId="{C93FFD61-6D5C-43F2-BBC8-2F1324DE2F66}" type="presOf" srcId="{94E21211-75C0-4EEB-AE87-F0F7D97A8534}" destId="{F03F03EF-D59B-4F31-A9FD-A885D4081A7C}" srcOrd="0" destOrd="0" presId="urn:microsoft.com/office/officeart/2005/8/layout/lProcess3"/>
    <dgm:cxn modelId="{5C439947-147C-4165-8F64-AA3E4633984C}" srcId="{94E21211-75C0-4EEB-AE87-F0F7D97A8534}" destId="{F2EADA8F-C5C2-4001-B67E-0B969D7A0DAD}" srcOrd="1" destOrd="0" parTransId="{E3520507-2167-4F85-A3DF-15655C7C6EBE}" sibTransId="{2CA3343E-E9C8-427D-B95C-44C4F585F9CA}"/>
    <dgm:cxn modelId="{1B9F7269-B6FC-40D6-A2CF-77522752ED97}" srcId="{94E21211-75C0-4EEB-AE87-F0F7D97A8534}" destId="{78F99113-7F67-43DD-A203-ABED74810C9B}" srcOrd="2" destOrd="0" parTransId="{38C2F06F-C274-4DFF-BEC5-6CF488DBD6B7}" sibTransId="{C88D27BF-FD1B-4F21-85CB-DDF2BE32D38A}"/>
    <dgm:cxn modelId="{DBE125D4-A756-45BC-A043-6F6AB80298BA}" type="presOf" srcId="{43DBD781-3B86-4A61-87A2-B3F5FAFF1881}" destId="{C778D7DA-C6D3-4F7D-9F80-C0410ABB94E6}" srcOrd="0" destOrd="0" presId="urn:microsoft.com/office/officeart/2005/8/layout/lProcess3"/>
    <dgm:cxn modelId="{0EFB5475-0C48-4F32-8E59-0647CCEAC72B}" type="presParOf" srcId="{F03F03EF-D59B-4F31-A9FD-A885D4081A7C}" destId="{8543B791-39CA-43C3-ADC9-C3862BC3CAAD}" srcOrd="0" destOrd="0" presId="urn:microsoft.com/office/officeart/2005/8/layout/lProcess3"/>
    <dgm:cxn modelId="{B3727A96-F26D-4EDC-84B3-F894D57087A4}" type="presParOf" srcId="{8543B791-39CA-43C3-ADC9-C3862BC3CAAD}" destId="{C778D7DA-C6D3-4F7D-9F80-C0410ABB94E6}" srcOrd="0" destOrd="0" presId="urn:microsoft.com/office/officeart/2005/8/layout/lProcess3"/>
    <dgm:cxn modelId="{38696172-36E8-4C94-8624-9E61628F18C3}" type="presParOf" srcId="{F03F03EF-D59B-4F31-A9FD-A885D4081A7C}" destId="{CF0131FE-D9A6-4746-812E-AB5D4BE9A965}" srcOrd="1" destOrd="0" presId="urn:microsoft.com/office/officeart/2005/8/layout/lProcess3"/>
    <dgm:cxn modelId="{DC7EE5FA-9302-471E-B770-77BE5622AA16}" type="presParOf" srcId="{F03F03EF-D59B-4F31-A9FD-A885D4081A7C}" destId="{26A693B9-E1DF-45C4-8ED6-FEB90C184228}" srcOrd="2" destOrd="0" presId="urn:microsoft.com/office/officeart/2005/8/layout/lProcess3"/>
    <dgm:cxn modelId="{E149E91B-06C8-482F-89D7-2ACD61730020}" type="presParOf" srcId="{26A693B9-E1DF-45C4-8ED6-FEB90C184228}" destId="{46904544-AA2B-44F3-A9A6-13F10CCD12B1}" srcOrd="0" destOrd="0" presId="urn:microsoft.com/office/officeart/2005/8/layout/lProcess3"/>
    <dgm:cxn modelId="{63FCD01D-D74D-4B4F-8B42-1B37CFF10664}" type="presParOf" srcId="{F03F03EF-D59B-4F31-A9FD-A885D4081A7C}" destId="{D9CFB12E-5910-43C5-827A-A2CFEFEF5F42}" srcOrd="3" destOrd="0" presId="urn:microsoft.com/office/officeart/2005/8/layout/lProcess3"/>
    <dgm:cxn modelId="{7AB0C03C-A665-4C4A-BA88-B0C0879468A6}" type="presParOf" srcId="{F03F03EF-D59B-4F31-A9FD-A885D4081A7C}" destId="{3AD15AD3-C7D9-478D-8025-3D8D192EB36B}" srcOrd="4" destOrd="0" presId="urn:microsoft.com/office/officeart/2005/8/layout/lProcess3"/>
    <dgm:cxn modelId="{545A2BE8-BF81-47BD-9DB6-F4DADA930924}" type="presParOf" srcId="{3AD15AD3-C7D9-478D-8025-3D8D192EB36B}" destId="{605D16A2-D011-40DE-A7B2-8395ED3C0F24}"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A4A00E-A48E-4F50-A139-33EF6C2A658A}"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nl-NL"/>
        </a:p>
      </dgm:t>
    </dgm:pt>
    <dgm:pt modelId="{88B37A83-005D-4472-97E3-6CAF57994673}">
      <dgm:prSet phldrT="[Tekst]"/>
      <dgm:spPr>
        <a:solidFill>
          <a:schemeClr val="accent6"/>
        </a:solidFill>
      </dgm:spPr>
      <dgm:t>
        <a:bodyPr/>
        <a:lstStyle/>
        <a:p>
          <a:r>
            <a:rPr lang="nl-NL" dirty="0"/>
            <a:t>T</a:t>
          </a:r>
        </a:p>
      </dgm:t>
    </dgm:pt>
    <dgm:pt modelId="{74F467F3-44CF-4EDA-AB8C-47A7DF5DBC83}" type="sibTrans" cxnId="{887AA0C6-C377-4DCA-B008-689144CC4712}">
      <dgm:prSet/>
      <dgm:spPr/>
      <dgm:t>
        <a:bodyPr/>
        <a:lstStyle/>
        <a:p>
          <a:endParaRPr lang="nl-NL"/>
        </a:p>
      </dgm:t>
    </dgm:pt>
    <dgm:pt modelId="{5CB0560D-2436-439C-834D-7F902A325B3E}" type="parTrans" cxnId="{887AA0C6-C377-4DCA-B008-689144CC4712}">
      <dgm:prSet/>
      <dgm:spPr/>
      <dgm:t>
        <a:bodyPr/>
        <a:lstStyle/>
        <a:p>
          <a:endParaRPr lang="nl-NL"/>
        </a:p>
      </dgm:t>
    </dgm:pt>
    <dgm:pt modelId="{46E6BF7C-FA84-4F38-A14D-1D2B08ADB331}" type="pres">
      <dgm:prSet presAssocID="{2CA4A00E-A48E-4F50-A139-33EF6C2A658A}" presName="Name0" presStyleCnt="0">
        <dgm:presLayoutVars>
          <dgm:chMax val="1"/>
          <dgm:chPref val="1"/>
        </dgm:presLayoutVars>
      </dgm:prSet>
      <dgm:spPr/>
    </dgm:pt>
    <dgm:pt modelId="{8F115BB8-5FD3-4A78-99D7-7D4A3C1C978A}" type="pres">
      <dgm:prSet presAssocID="{88B37A83-005D-4472-97E3-6CAF57994673}" presName="Parent" presStyleLbl="node0" presStyleIdx="0" presStyleCnt="1" custScaleX="54472" custScaleY="78010" custLinFactNeighborX="-1013" custLinFactNeighborY="-670">
        <dgm:presLayoutVars>
          <dgm:chMax val="5"/>
          <dgm:chPref val="5"/>
        </dgm:presLayoutVars>
      </dgm:prSet>
      <dgm:spPr/>
    </dgm:pt>
    <dgm:pt modelId="{0FBAFCFF-3CA4-4959-B5D3-43860B96F03D}" type="pres">
      <dgm:prSet presAssocID="{88B37A83-005D-4472-97E3-6CAF57994673}" presName="Accent1" presStyleLbl="node1" presStyleIdx="0" presStyleCnt="6" custScaleX="562464" custScaleY="323343" custLinFactX="100000" custLinFactY="100000" custLinFactNeighborX="196545" custLinFactNeighborY="150155"/>
      <dgm:spPr/>
    </dgm:pt>
    <dgm:pt modelId="{72DA083A-2CAC-4917-8EB5-D8A76894274B}" type="pres">
      <dgm:prSet presAssocID="{88B37A83-005D-4472-97E3-6CAF57994673}" presName="Accent2" presStyleLbl="node1" presStyleIdx="1" presStyleCnt="6" custFlipVert="1" custFlipHor="1" custScaleX="272333" custScaleY="567654" custLinFactNeighborX="-61673" custLinFactNeighborY="4773"/>
      <dgm:spPr/>
    </dgm:pt>
    <dgm:pt modelId="{170E22C4-408B-4C44-8CB3-82B80ECED55E}" type="pres">
      <dgm:prSet presAssocID="{88B37A83-005D-4472-97E3-6CAF57994673}" presName="Accent3" presStyleLbl="node1" presStyleIdx="2" presStyleCnt="6" custScaleX="621955" custScaleY="338641" custLinFactX="-184298" custLinFactY="155415" custLinFactNeighborX="-200000" custLinFactNeighborY="200000"/>
      <dgm:spPr/>
    </dgm:pt>
    <dgm:pt modelId="{51BBA3F2-51CB-4EAD-9628-7F78FE23AA8A}" type="pres">
      <dgm:prSet presAssocID="{88B37A83-005D-4472-97E3-6CAF57994673}" presName="Accent4" presStyleLbl="node1" presStyleIdx="3" presStyleCnt="6" custScaleY="309462" custLinFactX="-100000" custLinFactY="-83811" custLinFactNeighborX="-127220" custLinFactNeighborY="-100000"/>
      <dgm:spPr/>
    </dgm:pt>
    <dgm:pt modelId="{BC728A2E-CDAB-49AE-ABAA-19C24143649A}" type="pres">
      <dgm:prSet presAssocID="{88B37A83-005D-4472-97E3-6CAF57994673}" presName="Accent5" presStyleLbl="node1" presStyleIdx="4" presStyleCnt="6" custScaleX="613640" custScaleY="362222" custLinFactX="-155880" custLinFactY="225713" custLinFactNeighborX="-200000" custLinFactNeighborY="300000"/>
      <dgm:spPr/>
    </dgm:pt>
    <dgm:pt modelId="{8A7B0401-890A-47BA-A3DD-3224F9C1C2FB}" type="pres">
      <dgm:prSet presAssocID="{88B37A83-005D-4472-97E3-6CAF57994673}" presName="Accent6" presStyleLbl="node1" presStyleIdx="5" presStyleCnt="6" custScaleX="459548" custScaleY="208148" custLinFactY="-200000" custLinFactNeighborX="61762" custLinFactNeighborY="-234217"/>
      <dgm:spPr/>
    </dgm:pt>
  </dgm:ptLst>
  <dgm:cxnLst>
    <dgm:cxn modelId="{887AA0C6-C377-4DCA-B008-689144CC4712}" srcId="{2CA4A00E-A48E-4F50-A139-33EF6C2A658A}" destId="{88B37A83-005D-4472-97E3-6CAF57994673}" srcOrd="0" destOrd="0" parTransId="{5CB0560D-2436-439C-834D-7F902A325B3E}" sibTransId="{74F467F3-44CF-4EDA-AB8C-47A7DF5DBC83}"/>
    <dgm:cxn modelId="{CA2932C7-3021-455F-B4CE-42F50DB665F8}" type="presOf" srcId="{2CA4A00E-A48E-4F50-A139-33EF6C2A658A}" destId="{46E6BF7C-FA84-4F38-A14D-1D2B08ADB331}" srcOrd="0" destOrd="0" presId="urn:microsoft.com/office/officeart/2009/3/layout/CircleRelationship"/>
    <dgm:cxn modelId="{5308D6FC-3072-4A63-9FA5-D7ED7084EC89}" type="presOf" srcId="{88B37A83-005D-4472-97E3-6CAF57994673}" destId="{8F115BB8-5FD3-4A78-99D7-7D4A3C1C978A}" srcOrd="0" destOrd="0" presId="urn:microsoft.com/office/officeart/2009/3/layout/CircleRelationship"/>
    <dgm:cxn modelId="{0AA040E1-A98F-434E-B31D-80680EE4A39D}" type="presParOf" srcId="{46E6BF7C-FA84-4F38-A14D-1D2B08ADB331}" destId="{8F115BB8-5FD3-4A78-99D7-7D4A3C1C978A}" srcOrd="0" destOrd="0" presId="urn:microsoft.com/office/officeart/2009/3/layout/CircleRelationship"/>
    <dgm:cxn modelId="{A25B6324-A818-4822-A083-01C77753C95B}" type="presParOf" srcId="{46E6BF7C-FA84-4F38-A14D-1D2B08ADB331}" destId="{0FBAFCFF-3CA4-4959-B5D3-43860B96F03D}" srcOrd="1" destOrd="0" presId="urn:microsoft.com/office/officeart/2009/3/layout/CircleRelationship"/>
    <dgm:cxn modelId="{512225B8-93B0-4FDD-8BBC-FBF5164EB84C}" type="presParOf" srcId="{46E6BF7C-FA84-4F38-A14D-1D2B08ADB331}" destId="{72DA083A-2CAC-4917-8EB5-D8A76894274B}" srcOrd="2" destOrd="0" presId="urn:microsoft.com/office/officeart/2009/3/layout/CircleRelationship"/>
    <dgm:cxn modelId="{F0BAC54E-8341-4DDB-8E9B-5A0635252B2C}" type="presParOf" srcId="{46E6BF7C-FA84-4F38-A14D-1D2B08ADB331}" destId="{170E22C4-408B-4C44-8CB3-82B80ECED55E}" srcOrd="3" destOrd="0" presId="urn:microsoft.com/office/officeart/2009/3/layout/CircleRelationship"/>
    <dgm:cxn modelId="{9C7DAD3D-AA00-43EB-9D5B-BD24563BC534}" type="presParOf" srcId="{46E6BF7C-FA84-4F38-A14D-1D2B08ADB331}" destId="{51BBA3F2-51CB-4EAD-9628-7F78FE23AA8A}" srcOrd="4" destOrd="0" presId="urn:microsoft.com/office/officeart/2009/3/layout/CircleRelationship"/>
    <dgm:cxn modelId="{01624F5A-3734-4AF0-BC61-8389702D8732}" type="presParOf" srcId="{46E6BF7C-FA84-4F38-A14D-1D2B08ADB331}" destId="{BC728A2E-CDAB-49AE-ABAA-19C24143649A}" srcOrd="5" destOrd="0" presId="urn:microsoft.com/office/officeart/2009/3/layout/CircleRelationship"/>
    <dgm:cxn modelId="{42EEF513-80D5-450B-B3A4-CCBECBB9503E}" type="presParOf" srcId="{46E6BF7C-FA84-4F38-A14D-1D2B08ADB331}" destId="{8A7B0401-890A-47BA-A3DD-3224F9C1C2FB}" srcOrd="6"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8D7DA-C6D3-4F7D-9F80-C0410ABB94E6}">
      <dsp:nvSpPr>
        <dsp:cNvPr id="0" name=""/>
        <dsp:cNvSpPr/>
      </dsp:nvSpPr>
      <dsp:spPr>
        <a:xfrm>
          <a:off x="0" y="493"/>
          <a:ext cx="7095796" cy="6596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rgbClr val="FF0000"/>
              </a:solidFill>
            </a:rPr>
            <a:t>Ketenregie</a:t>
          </a:r>
        </a:p>
      </dsp:txBody>
      <dsp:txXfrm>
        <a:off x="329844" y="493"/>
        <a:ext cx="6436109" cy="659687"/>
      </dsp:txXfrm>
    </dsp:sp>
    <dsp:sp modelId="{46904544-AA2B-44F3-A9A6-13F10CCD12B1}">
      <dsp:nvSpPr>
        <dsp:cNvPr id="0" name=""/>
        <dsp:cNvSpPr/>
      </dsp:nvSpPr>
      <dsp:spPr>
        <a:xfrm>
          <a:off x="0" y="752537"/>
          <a:ext cx="7095796" cy="6596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rgbClr val="FF0000"/>
              </a:solidFill>
            </a:rPr>
            <a:t>Procesmanagement</a:t>
          </a:r>
        </a:p>
      </dsp:txBody>
      <dsp:txXfrm>
        <a:off x="329844" y="752537"/>
        <a:ext cx="6436109" cy="659687"/>
      </dsp:txXfrm>
    </dsp:sp>
    <dsp:sp modelId="{605D16A2-D011-40DE-A7B2-8395ED3C0F24}">
      <dsp:nvSpPr>
        <dsp:cNvPr id="0" name=""/>
        <dsp:cNvSpPr/>
      </dsp:nvSpPr>
      <dsp:spPr>
        <a:xfrm>
          <a:off x="1" y="1498571"/>
          <a:ext cx="7095796" cy="6596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rgbClr val="FF0000"/>
              </a:solidFill>
            </a:rPr>
            <a:t>Klantmanagement</a:t>
          </a:r>
        </a:p>
      </dsp:txBody>
      <dsp:txXfrm>
        <a:off x="329845" y="1498571"/>
        <a:ext cx="6436109" cy="659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15BB8-5FD3-4A78-99D7-7D4A3C1C978A}">
      <dsp:nvSpPr>
        <dsp:cNvPr id="0" name=""/>
        <dsp:cNvSpPr/>
      </dsp:nvSpPr>
      <dsp:spPr>
        <a:xfrm>
          <a:off x="1566785" y="531106"/>
          <a:ext cx="1894812" cy="2713799"/>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nl-NL" sz="6500" kern="1200" dirty="0"/>
            <a:t>T</a:t>
          </a:r>
        </a:p>
      </dsp:txBody>
      <dsp:txXfrm>
        <a:off x="1844274" y="928533"/>
        <a:ext cx="1339834" cy="1918945"/>
      </dsp:txXfrm>
    </dsp:sp>
    <dsp:sp modelId="{0FBAFCFF-3CA4-4959-B5D3-43860B96F03D}">
      <dsp:nvSpPr>
        <dsp:cNvPr id="0" name=""/>
        <dsp:cNvSpPr/>
      </dsp:nvSpPr>
      <dsp:spPr>
        <a:xfrm>
          <a:off x="3048002" y="549208"/>
          <a:ext cx="2177412" cy="1250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A083A-2CAC-4917-8EB5-D8A76894274B}">
      <dsp:nvSpPr>
        <dsp:cNvPr id="0" name=""/>
        <dsp:cNvSpPr/>
      </dsp:nvSpPr>
      <dsp:spPr>
        <a:xfrm flipH="1" flipV="1">
          <a:off x="1464619" y="2736547"/>
          <a:ext cx="763576" cy="1591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E22C4-408B-4C44-8CB3-82B80ECED55E}">
      <dsp:nvSpPr>
        <dsp:cNvPr id="0" name=""/>
        <dsp:cNvSpPr/>
      </dsp:nvSpPr>
      <dsp:spPr>
        <a:xfrm>
          <a:off x="2703265" y="2245802"/>
          <a:ext cx="1743859" cy="949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BBA3F2-51CB-4EAD-9628-7F78FE23AA8A}">
      <dsp:nvSpPr>
        <dsp:cNvPr id="0" name=""/>
        <dsp:cNvSpPr/>
      </dsp:nvSpPr>
      <dsp:spPr>
        <a:xfrm>
          <a:off x="2292711" y="2574185"/>
          <a:ext cx="387120" cy="1197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728A2E-CDAB-49AE-ABAA-19C24143649A}">
      <dsp:nvSpPr>
        <dsp:cNvPr id="0" name=""/>
        <dsp:cNvSpPr/>
      </dsp:nvSpPr>
      <dsp:spPr>
        <a:xfrm>
          <a:off x="240483" y="1669812"/>
          <a:ext cx="1720545" cy="1015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B0401-890A-47BA-A3DD-3224F9C1C2FB}">
      <dsp:nvSpPr>
        <dsp:cNvPr id="0" name=""/>
        <dsp:cNvSpPr/>
      </dsp:nvSpPr>
      <dsp:spPr>
        <a:xfrm>
          <a:off x="744537" y="798100"/>
          <a:ext cx="1288496" cy="583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5T09:39:38.325"/>
    </inkml:context>
    <inkml:brush xml:id="br0">
      <inkml:brushProperty name="width" value="0.2" units="cm"/>
      <inkml:brushProperty name="height" value="0.2" units="cm"/>
      <inkml:brushProperty name="ignorePressure" value="1"/>
    </inkml:brush>
    <inkml:brush xml:id="br1">
      <inkml:brushProperty name="width" value="0.35" units="cm"/>
      <inkml:brushProperty name="height" value="0.35" units="cm"/>
      <inkml:brushProperty name="color" value="#E71224"/>
      <inkml:brushProperty name="ignorePressure" value="1"/>
    </inkml:brush>
  </inkml:definitions>
  <inkml:trace contextRef="#ctx0" brushRef="#br0">180 686,'0'-1,"-1"0,0 0,1 0,-1 0,1 0,-1 0,1 0,0 0,-1 0,1 0,0-1,0 1,0 0,0 0,0 0,0 0,0 0,0-1,0 1,0 0,1 0,-1 0,0 0,1 0,-1 0,1 0,0 0,-1 0,1 0,21-28,-12 21,-1 0,1 1,1 0,-1 0,1 1,0 1,1 0,-1 0,1 1,10-2,22-3,-1 1,20 1,-15 1,194-31,30-5,240-37,22-3,-362 54,15-2,-33 7,-80 11,53-2,481 9,-331 8,1570-3,-1737 3,-1 4,0 6,-1 4,48 16,-9 1,178 45,-203-44,73 33,242 102,-109-52,-258-92,0 2,-2 4,5 6,196 121,-137-79,160 102,136 79,-373-230,-1 3,-2 1,13 15,-40-28,0 1,-2 0,0 2,-2 1,-1 1,-1 0,1 4,6 15,-1 0,-2 1,-3 2,-2 0,11 47,-18-55,2-1,11 21,-12-29,0 0,-2 0,-1 1,1 15,6 46,3-1,5-1,14 28,-29-87,-1 0,-1 0,-2 1,-1-1,-1 4,-3 171,-2-110,2-79,-1 0,-1 0,-1 0,-1-1,-1 1,0-1,-1 0,-1 0,-1-1,0 0,-1 0,-1-1,-1 0,0-1,-13 14,10-12,1 0,-1-1,-1 0,0-1,0-1,-2 0,0-1,-1 0,-157 104,-43 25,168-115,0-3,-2-2,-49 15,-167 36,240-66,-7 0,-1-1,-30 0,-24 3,-108 12,102-12,-89 2,-139-11,128-2,-6 1,-217 3,162 23,142-11,-74-2,-39 0,-25 1,-1173-14,1351-4,0-2,0-4,-67-19,51 10,53 10,1-2,1-1,0-2,0-2,2-1,2 1,0 2,-1 1,-1 1,0 2,-35-7,-221-32,248 44,8 1,1-1,0-1,1-2,-7-3,-73-34,47 18,-2 2,-63-13,99 30,1-1,-22-11,-16-5,11 11,46 13,-1 0,1-1,0-1,1 1,-1-2,0 1,-1-3,-16-12,0-1,2-2,-6-6,13 9,-2 2,0 0,0 2,-2 0,-22-11,24 17,1-1,0-1,1-1,0-1,1-1,0 0,1-2,1 0,0 0,-11-17,10 12,-1 2,-1 0,-17-14,14 14,0-2,-15-19,-96-112,40 69,58 48,-19-19,-30-22,-217-188,287 250,0-1,1-1,0 0,1 0,1-1,1-1,0 0,2 0,-1-4,-5-8,-2 0,-17-25,3 12,3-1,1-1,-17-44,35 65,1-1,1 0,2 0,0 0,2-1,0-17,-4-37,-5-70,9-147,4 147,-1 131,0 0,2 0,0 0,1 0,1 0,1 1,1 0,0 0,9-13,4-5,2 1,1 0,2 2,1 1,13-12,38-30,-77 73,13-10,0 1,1 0,0 1,0 0,1 1,0 1,0 0,5 0,31-10,50-8,25-8,-97 26,-1 0,1 2,15 0,-16 2,0-1,-1-1,26-9,-25 6,1 0,0 2,0 1,0 2,12 0,55 2,0 3,9 1,-75-3,-5 0</inkml:trace>
  <inkml:trace contextRef="#ctx0" brushRef="#br1" timeOffset="1">2568 1499,'0'1919,"0"-3426,2 1462,2 1,5-17,0 1,6-32,26-84,-32 148,2 1,1 0,1 1,1 1,1 0,8-9,-17 24,2 0,-1 1,1 0,1 0,-1 1,2 0,-1 0,1 1,0 0,0 1,1 0,0 1,0 0,1 0,-1 1,1 1,0 0,-1 1,2 0,-1 1,0 0,0 1,10 1,253 4,-267-5,0 1,0 1,0-1,0 1,-1 0,1 1,-1 0,0 0,1 1,-2 0,5 3,6 5,-1 2,0 0,7 9,39 34,97 72,-154-125,-1 0,0 1,1-1,-2 1,1 0,0 0,-1 1,0-1,-1 1,1-1,-1 1,0 0,0 0,-1 0,1 0,-1 7,1 12,0 1,-2 0,-3 15,2-5,1-22,-1-1,-1 0,1 0,-2 0,0 0,-1 0,-4 11,4-16,0 0,-1-1,1 1,-2-1,1 0,-1-1,0 1,0-1,-1 0,0-1,0 1,-2 0,-136 97,125-91,-1-1,0 0,0-2,-1-1,-5 1,-34 14,36-14,-1 0,0-2,0-1,0-1,-1-2,-10 1,-44-2,-37-4,40-1,-48 6,123-3,1 0,-1 0,0 1,1-1,-1 0,1 1,-1 0,1 0,-1-1,1 1,-1 1,1-1,0 0,0 1,0-1,0 1,0-1,0 1,0 0,0 0,0 0,1 0,-1 0,1 0,0 1,-1-1,1 0,0 3,0-1,1 0,-1 0,1 0,0 0,1 0,-1 0,1 0,-1 0,1 0,0 0,1-1,-1 1,1 0,-1 0,1-1,0 1,1-1,0 1,8 10,1-1,1-1,0 0,1-1,0 0,0-1,2 0,-1-1,1-1,42 27,174 128,-124-84,-76-52,2-2,1-1,1-2,1-2,33 14,-46-24,-1 2,0 1,-1 0,0 2,-1 0,0 2,-2 0,0 1,-1 1,0 1,-2 0,5 10,-7-13,1-1,0 0,1-1,0-1,2-1,14 10,31 15,26 10,-20-11,-44-23</inkml:trace>
  <inkml:trace contextRef="#ctx0" brushRef="#br1" timeOffset="2">4702 2083,'142'-2,"160"4,-153 11,-67-5,40-2,-71-4,-33-1,0 0,0-1,0-1,0 0,0-2,12-2,-24 2,0 1,0-1,0 0,-1 0,1-1,-1 0,1 0,-1 0,-1 0,1-1,-1 0,1 0,-1 0,-1 0,1-1,-1 0,0 1,0-1,0 0,-1-1,0 1,-1 0,1-1,-1 0,4-22,-2 0,-1 0,-1-1,-3-25,1 20,1-107,-3-82,3 218,-1-1,0 1,0 0,-1-1,1 1,-1 0,-1 0,1 0,-1 0,0 0,0 1,-1 0,0-1,0 1,0 0,-1 0,-6-4,1 0,-1 1,-1 1,1 0,-1 0,-1 2,-2-2,-25-13,-25-17,27 14,-29-11,44 26,-1 0,1 2,-1 1,-1 1,-13 0,9 0,-61-4,-1 5,-63 5,18 1,117-3,0 0,0 2,0 0,-6 3,14-3,2 2,-1-1,0 1,0 0,1 1,0 0,0 1,-5 4,-48 41,-18 14,63-52,1 1,0 1,1 0,0 2,2-1,0 2,0 0,2 0,0 1,2 0,0 1,-4 14,8-20,1 1,1 0,-2 15,3-13,-1-1,-1 1,-1 3,-5 12,3-1,0 1,2 0,1 0,2 7,2 166,2-88,-3-52,-1-40,1 0,1 0,1 0,2 0,0-1,5 15,-5-32,-1 0,2-1,-1 1,1-1,0 1,0-1,1 0,-1-1,1 1,1-1,-1 0,4 2,12 9,0-2,24 12,14 10,-27-14,0-1,1-2,2-1,0-2,0-1,1-2,1-1,0-2,30 4,-52-11,-1 0,0 2,0 0,0 0,0 1,2 3,-1-2,1 1,1-2,-1 0,5 0,25 4,-8-2,1 1,-2 2,17 8,25 8,-52-19</inkml:trace>
  <inkml:trace contextRef="#ctx0" brushRef="#br1" timeOffset="3">7293 1372,'-600'0,"579"1,1 1,0 0,-1 1,1 2,0 0,-8 4,-30 12,-25 16,54-24,6-2,0 0,1 1,1 2,0 0,1 1,-9 10,20-17,1 0,0 1,0 0,1 0,0 1,1 0,0 0,1 1,0 0,1 0,0 0,0 0,1 0,-1 12,-1 37,3 1,4 46,1-8,-3-90,1 0,0 0,1 0,0 0,0 0,1 0,0-1,1 1,0-1,0 0,0 0,1 0,1-1,-1 1,1-1,0-1,1 1,-1-1,5 3,19 13,0-1,1-2,1-1,14 5,27 15,-41-18,0-2,1-2,0-1,2-1,-1-2,29 5,-10-9,0-3,0-2,44-4,-86 0,-5 1,1 0,-1-1,1 0,-1 0,1 0,-1-1,1 0,-1 0,0-1,0 0,0 0,-1 0,1-1,-1 0,1 0,1-2,0-2,0 1,-1-1,0-1,0 1,-1-1,0 0,-1 0,0 0,0-1,0-1,4-22,0 0,-3 0,0-1,-3 1,0-1,-3-2,-2-109,0 35,6-26,4 89,-6 44,0 1,0-1,0 0,0 0,0 1,0-1,1 0,-1 1,1-1,0 1,0 0,0 0,0 0,0-1,-1 3,0 0,0-1,0 1,0 0,0 0,0 0,0 0,0 0,0 0,0 0,-1 0,1 0,0 0,0 1,0-1,0 0,0 1,0-1,0 0,-1 1,1-1,0 1,0-1,0 1,-1 0,1-1,0 1,-1 0,1-1,-1 1,1 0,-1 0,1 0,-1-1,1 2,20 36,-17-31,25 52,-2 1,0 9,-17-40,-2-1,-1 1,-1 0,-2 0,1 30,17 183,-20-223,1 0,1 0,1-1,0 1,1-1,6 12,-3-8,-1 0,-1 1,-1-1,0 10,0 45,-3 2,-6 63,0-5,5-19,0-2,-7 21,5-132,-1 1,0 0,0-1,0 1,-1-1,0 0,0 1,0-1,-1 0,0 0,0-1,0 1,0 0,-1-1,0 0,0 0,0 0,0 0,0-1,-1 0,0 1,0-2,0 1,0-1,0 1,0-1,-1-1,1 1,-6 0,-17 3,0-1,0-1,0-1,-1-2,-13-2,8 1,-668 0,669 1</inkml:trace>
  <inkml:trace contextRef="#ctx0" brushRef="#br1" timeOffset="4">8182 1778,'5'6,"0"1,0-1,-1 1,1 0,-2 0,1 1,-1-1,0 1,0 0,0 6,3 15,-1 0,-1 12,0-10,-2-10,36 249,-25-192,-4 2,-2 46,-8 160,-2-100,3-85,0-74</inkml:trace>
  <inkml:trace contextRef="#ctx0" brushRef="#br1" timeOffset="5">8157 1042</inkml:trace>
  <inkml:trace contextRef="#ctx0" brushRef="#br1" timeOffset="6">9249 2057,'0'4,"1"-1,-1 1,1-1,0 0,0 1,1-1,-1 0,1 0,0 0,-1 0,1 0,1 0,-1 0,0-1,1 1,-1-1,1 0,0 1,-1-1,1 0,0-1,1 1,-1-1,0 1,2-1,8 5,1-1,0 0,0-2,1 1,7-1,140 16,120-3,170-15,-194-3,-244 1,1 0,0 0,-1-2,0 0,1 0,-1-1,-1-1,1 0,-1-1,1-1,-2 0,3-2,-6 3,0 0,0-1,-1 0,0 0,-1-1,0 0,0-1,0 0,-1 0,-1 0,1 0,-2-1,1 0,-1 0,-1 0,3-9,42-223,-41 193,-3-1,-2-1,-4-40,1 17,1 66,0 0,-1 0,0 0,0 0,-1 0,0 0,-1 0,1 0,-1 1,-1-1,0 1,0 0,0 0,-1 1,1-1,-2 1,1 0,-1 0,0 0,-2 0,-1-1,-1 1,0 0,-1 0,1 1,-1 1,0 0,-1 0,1 1,0 1,-1-1,0 2,1 0,-11 0,-468 2,175 2,289-1,-1 1,1 2,0 0,0 2,0 1,1 1,-2 2,-53 17,28-10,1 3,-14 10,36-17,8-2,1 2,0 0,1 2,1 0,0 1,1 0,-5 9,2-4,2 2,1 0,0 1,-11 26,-47 111,72-155,-4 13,2 0,0 0,1 1,1-1,0 7,-4 26,0-18,-6 43,2 1,2 50,8-74,4 230,-2-276,0-1,1 0,0 1,0-1,1 0,0 0,1 0,0-1,0 1,0-1,1 0,0 0,1-1,-1 1,4 2,1 0,-1-1,2 1,-1-2,1 1,0-2,0 1,1-2,-1 1,12 2,8 3,0 1,-1 1,0 2,17 12,-23-15,1 0,1-2,0-1,22 5,48 17,-52-15,2-3,-1-2,1-1,1-3,-1-1,1-3,0-2,10-2,-39 2,0 1,-1 0,1 2,0 0,11 5,16 3,-11-4</inkml:trace>
  <inkml:trace contextRef="#ctx0" brushRef="#br1" timeOffset="7">175 175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nl-NL"/>
          </a:p>
        </p:txBody>
      </p:sp>
      <p:sp>
        <p:nvSpPr>
          <p:cNvPr id="3" name="Tijdelijke aanduiding voor datum 2"/>
          <p:cNvSpPr>
            <a:spLocks noGrp="1"/>
          </p:cNvSpPr>
          <p:nvPr>
            <p:ph type="dt" idx="1"/>
          </p:nvPr>
        </p:nvSpPr>
        <p:spPr>
          <a:xfrm>
            <a:off x="3888210" y="0"/>
            <a:ext cx="2974552" cy="499824"/>
          </a:xfrm>
          <a:prstGeom prst="rect">
            <a:avLst/>
          </a:prstGeom>
        </p:spPr>
        <p:txBody>
          <a:bodyPr vert="horz" lIns="96341" tIns="48171" rIns="96341" bIns="48171" rtlCol="0"/>
          <a:lstStyle>
            <a:lvl1pPr algn="r">
              <a:defRPr sz="1300"/>
            </a:lvl1pPr>
          </a:lstStyle>
          <a:p>
            <a:fld id="{78198A2D-DB33-417C-B20A-A5508722B7D9}" type="datetimeFigureOut">
              <a:rPr lang="nl-NL" smtClean="0"/>
              <a:t>8-10-2020</a:t>
            </a:fld>
            <a:endParaRPr lang="nl-NL"/>
          </a:p>
        </p:txBody>
      </p:sp>
      <p:sp>
        <p:nvSpPr>
          <p:cNvPr id="4" name="Tijdelijke aanduiding voor dia-afbeelding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nl-NL"/>
          </a:p>
        </p:txBody>
      </p:sp>
      <p:sp>
        <p:nvSpPr>
          <p:cNvPr id="5" name="Tijdelijke aanduiding voor notities 4"/>
          <p:cNvSpPr>
            <a:spLocks noGrp="1"/>
          </p:cNvSpPr>
          <p:nvPr>
            <p:ph type="body" sz="quarter" idx="3"/>
          </p:nvPr>
        </p:nvSpPr>
        <p:spPr>
          <a:xfrm>
            <a:off x="686435" y="4748332"/>
            <a:ext cx="5491480" cy="4498420"/>
          </a:xfrm>
          <a:prstGeom prst="rect">
            <a:avLst/>
          </a:prstGeom>
        </p:spPr>
        <p:txBody>
          <a:bodyPr vert="horz" lIns="96341" tIns="48171" rIns="96341" bIns="4817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a:defRPr sz="1300"/>
            </a:lvl1pPr>
          </a:lstStyle>
          <a:p>
            <a:fld id="{4B378B43-4575-410E-B1C7-5A81D6C09796}" type="slidenum">
              <a:rPr lang="nl-NL" smtClean="0"/>
              <a:t>‹nr.›</a:t>
            </a:fld>
            <a:endParaRPr lang="nl-NL"/>
          </a:p>
        </p:txBody>
      </p:sp>
    </p:spTree>
    <p:extLst>
      <p:ext uri="{BB962C8B-B14F-4D97-AF65-F5344CB8AC3E}">
        <p14:creationId xmlns:p14="http://schemas.microsoft.com/office/powerpoint/2010/main" val="319575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CABA944D-F710-4C0F-BC62-C263F24E54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7713" indent="-287338">
              <a:defRPr sz="2400">
                <a:solidFill>
                  <a:schemeClr val="tx1"/>
                </a:solidFill>
                <a:latin typeface="Arial" panose="020B0604020202020204" pitchFamily="34" charset="0"/>
                <a:ea typeface="ＭＳ Ｐゴシック" panose="020B0600070205080204" pitchFamily="34" charset="-128"/>
              </a:defRPr>
            </a:lvl2pPr>
            <a:lvl3pPr marL="1152525" indent="-230188">
              <a:defRPr sz="2400">
                <a:solidFill>
                  <a:schemeClr val="tx1"/>
                </a:solidFill>
                <a:latin typeface="Arial" panose="020B0604020202020204" pitchFamily="34" charset="0"/>
                <a:ea typeface="ＭＳ Ｐゴシック" panose="020B0600070205080204" pitchFamily="34" charset="-128"/>
              </a:defRPr>
            </a:lvl3pPr>
            <a:lvl4pPr marL="1612900" indent="-230188">
              <a:defRPr sz="2400">
                <a:solidFill>
                  <a:schemeClr val="tx1"/>
                </a:solidFill>
                <a:latin typeface="Arial" panose="020B0604020202020204" pitchFamily="34" charset="0"/>
                <a:ea typeface="ＭＳ Ｐゴシック" panose="020B0600070205080204" pitchFamily="34" charset="-128"/>
              </a:defRPr>
            </a:lvl4pPr>
            <a:lvl5pPr marL="2073275" indent="-230188">
              <a:defRPr sz="2400">
                <a:solidFill>
                  <a:schemeClr val="tx1"/>
                </a:solidFill>
                <a:latin typeface="Arial" panose="020B0604020202020204" pitchFamily="34" charset="0"/>
                <a:ea typeface="ＭＳ Ｐゴシック" panose="020B0600070205080204" pitchFamily="34" charset="-128"/>
              </a:defRPr>
            </a:lvl5pPr>
            <a:lvl6pPr marL="25304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76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48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20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66FE4A-F5C7-404A-AE80-8408951FF672}" type="slidenum">
              <a:rPr lang="en-US" altLang="nl-NL" sz="1200"/>
              <a:pPr/>
              <a:t>16</a:t>
            </a:fld>
            <a:endParaRPr lang="en-US" altLang="nl-NL" sz="1200"/>
          </a:p>
        </p:txBody>
      </p:sp>
      <p:sp>
        <p:nvSpPr>
          <p:cNvPr id="60419" name="Rectangle 2">
            <a:extLst>
              <a:ext uri="{FF2B5EF4-FFF2-40B4-BE49-F238E27FC236}">
                <a16:creationId xmlns:a16="http://schemas.microsoft.com/office/drawing/2014/main" id="{03B3023B-88E2-4C9F-8458-525412838FB0}"/>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FCB24788-683B-4AB9-8DCF-37406A3AEF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nl-NL" altLang="nl-NL">
              <a:latin typeface="Arial" panose="020B0604020202020204" pitchFamily="34" charset="0"/>
              <a:ea typeface="ＭＳ Ｐゴシック" panose="020B0600070205080204" pitchFamily="34" charset="-128"/>
            </a:endParaRPr>
          </a:p>
        </p:txBody>
      </p:sp>
      <p:sp>
        <p:nvSpPr>
          <p:cNvPr id="60421" name="Date Placeholder 1">
            <a:extLst>
              <a:ext uri="{FF2B5EF4-FFF2-40B4-BE49-F238E27FC236}">
                <a16:creationId xmlns:a16="http://schemas.microsoft.com/office/drawing/2014/main" id="{241705BC-219F-4729-8BB5-E659BDB33E7B}"/>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7713" indent="-287338">
              <a:defRPr sz="2400">
                <a:solidFill>
                  <a:schemeClr val="tx1"/>
                </a:solidFill>
                <a:latin typeface="Arial" panose="020B0604020202020204" pitchFamily="34" charset="0"/>
                <a:ea typeface="ＭＳ Ｐゴシック" panose="020B0600070205080204" pitchFamily="34" charset="-128"/>
              </a:defRPr>
            </a:lvl2pPr>
            <a:lvl3pPr marL="1152525" indent="-230188">
              <a:defRPr sz="2400">
                <a:solidFill>
                  <a:schemeClr val="tx1"/>
                </a:solidFill>
                <a:latin typeface="Arial" panose="020B0604020202020204" pitchFamily="34" charset="0"/>
                <a:ea typeface="ＭＳ Ｐゴシック" panose="020B0600070205080204" pitchFamily="34" charset="-128"/>
              </a:defRPr>
            </a:lvl3pPr>
            <a:lvl4pPr marL="1612900" indent="-230188">
              <a:defRPr sz="2400">
                <a:solidFill>
                  <a:schemeClr val="tx1"/>
                </a:solidFill>
                <a:latin typeface="Arial" panose="020B0604020202020204" pitchFamily="34" charset="0"/>
                <a:ea typeface="ＭＳ Ｐゴシック" panose="020B0600070205080204" pitchFamily="34" charset="-128"/>
              </a:defRPr>
            </a:lvl4pPr>
            <a:lvl5pPr marL="2073275" indent="-230188">
              <a:defRPr sz="2400">
                <a:solidFill>
                  <a:schemeClr val="tx1"/>
                </a:solidFill>
                <a:latin typeface="Arial" panose="020B0604020202020204" pitchFamily="34" charset="0"/>
                <a:ea typeface="ＭＳ Ｐゴシック" panose="020B0600070205080204" pitchFamily="34" charset="-128"/>
              </a:defRPr>
            </a:lvl5pPr>
            <a:lvl6pPr marL="25304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76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48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20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B1B7BE2-41BB-4BEA-968C-17FBAAB562EB}" type="datetime1">
              <a:rPr lang="nl-NL" altLang="nl-NL" sz="1200" smtClean="0"/>
              <a:pPr/>
              <a:t>8-10-2020</a:t>
            </a:fld>
            <a:endParaRPr lang="en-US" altLang="nl-N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CABA944D-F710-4C0F-BC62-C263F24E54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7713" indent="-287338">
              <a:defRPr sz="2400">
                <a:solidFill>
                  <a:schemeClr val="tx1"/>
                </a:solidFill>
                <a:latin typeface="Arial" panose="020B0604020202020204" pitchFamily="34" charset="0"/>
                <a:ea typeface="ＭＳ Ｐゴシック" panose="020B0600070205080204" pitchFamily="34" charset="-128"/>
              </a:defRPr>
            </a:lvl2pPr>
            <a:lvl3pPr marL="1152525" indent="-230188">
              <a:defRPr sz="2400">
                <a:solidFill>
                  <a:schemeClr val="tx1"/>
                </a:solidFill>
                <a:latin typeface="Arial" panose="020B0604020202020204" pitchFamily="34" charset="0"/>
                <a:ea typeface="ＭＳ Ｐゴシック" panose="020B0600070205080204" pitchFamily="34" charset="-128"/>
              </a:defRPr>
            </a:lvl3pPr>
            <a:lvl4pPr marL="1612900" indent="-230188">
              <a:defRPr sz="2400">
                <a:solidFill>
                  <a:schemeClr val="tx1"/>
                </a:solidFill>
                <a:latin typeface="Arial" panose="020B0604020202020204" pitchFamily="34" charset="0"/>
                <a:ea typeface="ＭＳ Ｐゴシック" panose="020B0600070205080204" pitchFamily="34" charset="-128"/>
              </a:defRPr>
            </a:lvl4pPr>
            <a:lvl5pPr marL="2073275" indent="-230188">
              <a:defRPr sz="2400">
                <a:solidFill>
                  <a:schemeClr val="tx1"/>
                </a:solidFill>
                <a:latin typeface="Arial" panose="020B0604020202020204" pitchFamily="34" charset="0"/>
                <a:ea typeface="ＭＳ Ｐゴシック" panose="020B0600070205080204" pitchFamily="34" charset="-128"/>
              </a:defRPr>
            </a:lvl5pPr>
            <a:lvl6pPr marL="25304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76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48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20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66FE4A-F5C7-404A-AE80-8408951FF672}" type="slidenum">
              <a:rPr lang="en-US" altLang="nl-NL" sz="1200"/>
              <a:pPr/>
              <a:t>17</a:t>
            </a:fld>
            <a:endParaRPr lang="en-US" altLang="nl-NL" sz="1200"/>
          </a:p>
        </p:txBody>
      </p:sp>
      <p:sp>
        <p:nvSpPr>
          <p:cNvPr id="60419" name="Rectangle 2">
            <a:extLst>
              <a:ext uri="{FF2B5EF4-FFF2-40B4-BE49-F238E27FC236}">
                <a16:creationId xmlns:a16="http://schemas.microsoft.com/office/drawing/2014/main" id="{03B3023B-88E2-4C9F-8458-525412838FB0}"/>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FCB24788-683B-4AB9-8DCF-37406A3AEF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nl-NL" altLang="nl-NL">
              <a:latin typeface="Arial" panose="020B0604020202020204" pitchFamily="34" charset="0"/>
              <a:ea typeface="ＭＳ Ｐゴシック" panose="020B0600070205080204" pitchFamily="34" charset="-128"/>
            </a:endParaRPr>
          </a:p>
        </p:txBody>
      </p:sp>
      <p:sp>
        <p:nvSpPr>
          <p:cNvPr id="60421" name="Date Placeholder 1">
            <a:extLst>
              <a:ext uri="{FF2B5EF4-FFF2-40B4-BE49-F238E27FC236}">
                <a16:creationId xmlns:a16="http://schemas.microsoft.com/office/drawing/2014/main" id="{241705BC-219F-4729-8BB5-E659BDB33E7B}"/>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7713" indent="-287338">
              <a:defRPr sz="2400">
                <a:solidFill>
                  <a:schemeClr val="tx1"/>
                </a:solidFill>
                <a:latin typeface="Arial" panose="020B0604020202020204" pitchFamily="34" charset="0"/>
                <a:ea typeface="ＭＳ Ｐゴシック" panose="020B0600070205080204" pitchFamily="34" charset="-128"/>
              </a:defRPr>
            </a:lvl2pPr>
            <a:lvl3pPr marL="1152525" indent="-230188">
              <a:defRPr sz="2400">
                <a:solidFill>
                  <a:schemeClr val="tx1"/>
                </a:solidFill>
                <a:latin typeface="Arial" panose="020B0604020202020204" pitchFamily="34" charset="0"/>
                <a:ea typeface="ＭＳ Ｐゴシック" panose="020B0600070205080204" pitchFamily="34" charset="-128"/>
              </a:defRPr>
            </a:lvl3pPr>
            <a:lvl4pPr marL="1612900" indent="-230188">
              <a:defRPr sz="2400">
                <a:solidFill>
                  <a:schemeClr val="tx1"/>
                </a:solidFill>
                <a:latin typeface="Arial" panose="020B0604020202020204" pitchFamily="34" charset="0"/>
                <a:ea typeface="ＭＳ Ｐゴシック" panose="020B0600070205080204" pitchFamily="34" charset="-128"/>
              </a:defRPr>
            </a:lvl4pPr>
            <a:lvl5pPr marL="2073275" indent="-230188">
              <a:defRPr sz="2400">
                <a:solidFill>
                  <a:schemeClr val="tx1"/>
                </a:solidFill>
                <a:latin typeface="Arial" panose="020B0604020202020204" pitchFamily="34" charset="0"/>
                <a:ea typeface="ＭＳ Ｐゴシック" panose="020B0600070205080204" pitchFamily="34" charset="-128"/>
              </a:defRPr>
            </a:lvl5pPr>
            <a:lvl6pPr marL="25304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76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48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207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B1B7BE2-41BB-4BEA-968C-17FBAAB562EB}" type="datetime1">
              <a:rPr lang="nl-NL" altLang="nl-NL" sz="1200" smtClean="0"/>
              <a:pPr/>
              <a:t>8-10-2020</a:t>
            </a:fld>
            <a:endParaRPr lang="en-US" altLang="nl-NL" sz="1200"/>
          </a:p>
        </p:txBody>
      </p:sp>
    </p:spTree>
    <p:extLst>
      <p:ext uri="{BB962C8B-B14F-4D97-AF65-F5344CB8AC3E}">
        <p14:creationId xmlns:p14="http://schemas.microsoft.com/office/powerpoint/2010/main" val="376660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6CA8204-9FB0-BA43-B10A-AD6D9481641A}" type="datetimeFigureOut">
              <a:rPr lang="nl-NL" smtClean="0"/>
              <a:pPr/>
              <a:t>8-10-2020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04AF2F-2D14-BF46-9EFE-AA15AF93EECA}"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CA8204-9FB0-BA43-B10A-AD6D9481641A}" type="datetimeFigureOut">
              <a:rPr lang="nl-NL" smtClean="0"/>
              <a:pPr/>
              <a:t>8-10-2020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04AF2F-2D14-BF46-9EFE-AA15AF93EECA}"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CA8204-9FB0-BA43-B10A-AD6D9481641A}" type="datetimeFigureOut">
              <a:rPr lang="nl-NL" smtClean="0"/>
              <a:pPr/>
              <a:t>8-10-2020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04AF2F-2D14-BF46-9EFE-AA15AF93EECA}"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CA8204-9FB0-BA43-B10A-AD6D9481641A}" type="datetimeFigureOut">
              <a:rPr lang="nl-NL" smtClean="0"/>
              <a:pPr/>
              <a:t>8-10-2020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04AF2F-2D14-BF46-9EFE-AA15AF93EECA}"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6CA8204-9FB0-BA43-B10A-AD6D9481641A}" type="datetimeFigureOut">
              <a:rPr lang="nl-NL" smtClean="0"/>
              <a:pPr/>
              <a:t>8-10-2020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04AF2F-2D14-BF46-9EFE-AA15AF93EECA}"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6CA8204-9FB0-BA43-B10A-AD6D9481641A}" type="datetimeFigureOut">
              <a:rPr lang="nl-NL" smtClean="0"/>
              <a:pPr/>
              <a:t>8-10-2020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04AF2F-2D14-BF46-9EFE-AA15AF93EECA}"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6CA8204-9FB0-BA43-B10A-AD6D9481641A}" type="datetimeFigureOut">
              <a:rPr lang="nl-NL" smtClean="0"/>
              <a:pPr/>
              <a:t>8-10-2020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504AF2F-2D14-BF46-9EFE-AA15AF93EECA}"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6CA8204-9FB0-BA43-B10A-AD6D9481641A}" type="datetimeFigureOut">
              <a:rPr lang="nl-NL" smtClean="0"/>
              <a:pPr/>
              <a:t>8-10-2020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504AF2F-2D14-BF46-9EFE-AA15AF93EECA}"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6CA8204-9FB0-BA43-B10A-AD6D9481641A}" type="datetimeFigureOut">
              <a:rPr lang="nl-NL" smtClean="0"/>
              <a:pPr/>
              <a:t>8-10-2020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504AF2F-2D14-BF46-9EFE-AA15AF93EECA}"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6CA8204-9FB0-BA43-B10A-AD6D9481641A}" type="datetimeFigureOut">
              <a:rPr lang="nl-NL" smtClean="0"/>
              <a:pPr/>
              <a:t>8-10-2020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04AF2F-2D14-BF46-9EFE-AA15AF93EECA}"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6CA8204-9FB0-BA43-B10A-AD6D9481641A}" type="datetimeFigureOut">
              <a:rPr lang="nl-NL" smtClean="0"/>
              <a:pPr/>
              <a:t>8-10-2020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04AF2F-2D14-BF46-9EFE-AA15AF93EECA}"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A8204-9FB0-BA43-B10A-AD6D9481641A}" type="datetimeFigureOut">
              <a:rPr lang="nl-NL" smtClean="0"/>
              <a:pPr/>
              <a:t>8-10-2020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4AF2F-2D14-BF46-9EFE-AA15AF93EECA}"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Frank@bamr.nl"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35183" y="1720831"/>
            <a:ext cx="4502888" cy="1470025"/>
          </a:xfrm>
        </p:spPr>
        <p:txBody>
          <a:bodyPr>
            <a:normAutofit fontScale="90000"/>
          </a:bodyPr>
          <a:lstStyle/>
          <a:p>
            <a:r>
              <a:rPr lang="nl-NL" sz="2700" b="1" dirty="0"/>
              <a:t>Community of </a:t>
            </a:r>
            <a:r>
              <a:rPr lang="nl-NL" sz="2700" b="1" dirty="0" err="1"/>
              <a:t>Practice</a:t>
            </a:r>
            <a:r>
              <a:rPr lang="nl-NL" sz="2700" b="1" dirty="0"/>
              <a:t> Bindende afspraken</a:t>
            </a:r>
            <a:br>
              <a:rPr lang="nl-NL" sz="2700" b="1" dirty="0"/>
            </a:br>
            <a:br>
              <a:rPr lang="nl-NL" sz="2700" b="1" dirty="0"/>
            </a:br>
            <a:r>
              <a:rPr lang="nl-NL" sz="2700" b="1" dirty="0"/>
              <a:t> </a:t>
            </a:r>
            <a:r>
              <a:rPr lang="nl-NL" sz="2000" dirty="0"/>
              <a:t>5 oktober 2020</a:t>
            </a:r>
            <a:br>
              <a:rPr lang="nl-NL" sz="2000" dirty="0"/>
            </a:br>
            <a:br>
              <a:rPr lang="nl-NL" sz="2000" dirty="0"/>
            </a:br>
            <a:r>
              <a:rPr lang="nl-NL" sz="2000" dirty="0"/>
              <a:t>Frank Beemer</a:t>
            </a:r>
            <a:br>
              <a:rPr lang="nl-NL" sz="2000" dirty="0"/>
            </a:br>
            <a:br>
              <a:rPr lang="nl-NL" sz="2000" dirty="0"/>
            </a:br>
            <a:endParaRPr lang="nl-NL" sz="2000" dirty="0"/>
          </a:p>
        </p:txBody>
      </p:sp>
      <p:sp>
        <p:nvSpPr>
          <p:cNvPr id="3" name="Subtitel 2"/>
          <p:cNvSpPr>
            <a:spLocks noGrp="1"/>
          </p:cNvSpPr>
          <p:nvPr>
            <p:ph type="subTitle" idx="1"/>
          </p:nvPr>
        </p:nvSpPr>
        <p:spPr>
          <a:xfrm>
            <a:off x="0" y="5945731"/>
            <a:ext cx="9144000" cy="920516"/>
          </a:xfrm>
          <a:solidFill>
            <a:schemeClr val="accent6"/>
          </a:solidFill>
        </p:spPr>
        <p:txBody>
          <a:bodyPr/>
          <a:lstStyle/>
          <a:p>
            <a:r>
              <a:rPr lang="nl-NL" dirty="0"/>
              <a:t> </a:t>
            </a:r>
            <a:r>
              <a:rPr lang="nl-NL" dirty="0">
                <a:solidFill>
                  <a:srgbClr val="FF0000"/>
                </a:solidFill>
              </a:rPr>
              <a:t>Wat bindt?</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AutoShape 6" descr="data:image/jpeg;base64,/9j/4AAQSkZJRgABAQAAAQABAAD/2wCEAAkGBhMGBRISEhQWFBUUGR4aFxcYFBkdIBccGBUcGBgaHBgXHCYeFxovHxUZHy8gJicpLCwvHSAxNzAqNSYrLCkBCQoKBQUFDQUFDSkYEhgpKSkpKSkpKSkpKSkpKSkpKSkpKSkpKSkpKSkpKSkpKSkpKSkpKSkpKSkpKSkpKSkpKf/AABEIAFAAUAMBIgACEQEDEQH/xAAcAAACAgMBAQAAAAAAAAAAAAAGBwQFAgMIAQD/xAA5EAACAAQDBQYDBgYDAAAAAAABAgADBBEFIUEGEjFRYQcTInGBoRSRsRUjMmKywVJywtHS8DNCQ//EABQBAQAAAAAAAAAAAAAAAAAAAAD/xAAUEQEAAAAAAAAAAAAAAAAAAAAA/9oADAMBAAIRAxEAPwBHiHRsXK7jB5I5KPpf94TA4w4dlqy+ESzpYfQQDJwxryxFzLbeAiiwSZ3ssRfS0sw5QEhZniETE/44rlO/MieMpcBjMXKIM9N+SRE5jlEGpNrwHM/anhX2ZtxNsLLNs49cm9wYEIdPaVsjN2txeW0jcAlSyHZ3ABZnuqD82fvCZmyjInFWFipII5EGxEBnRqHrEDcCRfyvnDX2YlyhTbqH7u5C59YUaNZ4PcPpWXDg5AIAuAt8w30N8oBp4NiC0k3dLi/7QV0eIh5XEGEcuCzsUUEWQcfD5aseukebNVFRK2oWnSe273lr5HLMnI5ZQDvn4oKIEtlbPl7xSr2jpNnbiqb+d/peM8eoXkvKZ2eoU3UAqnhfQ2VRoDnfKBBdljOnus+UV3jfeC7x9GGY4wDHpdo1msFY2LcLhlv5bwAb0zyMQsRxd8QmtT0li4H3k7iskHh/PMtwUeZyimm7IoMKWUkyd966AJvtkQ4ZmF80soY3EFlPhsrBsO7uSoRBc2FzmeJJOZPUwA4lBLk0Hwxu1xvXYX3jcksTq2t9I522oldztTVLymv+smOnpoDSJZy8IJJ5cvbOOXNoK37R2gqJo4PMZh5Fjb2gIA4wztg6j4/DUXVLq3lp7QsIKNh8W+zsTYE5Ovupv/eAbVTgqS6YkEga8LfKKfZNUq9oN9APA1r2+dozx7GWqcE3ZZzbL5xT4JUzsEmy1kqGF8wdSesA9QgmU4DAEHQjKKtaqUtd3bKUJ/DcmzW5Hn0iqpdo51XNEth3R0y3t7mL6RaYhRLiOHbkwdQeBU6EHQwFzTyFlrcAeevziPiT/cxRYZUzqOo7qYd/VX4byjpow1iyeb3qm+kABdoe38jBdnplNKfeqWUpYf8AmGGbMdDY5CEETBFt+HbbiqLAi8w2vyAAHtaByA+iRQ1Hw1Wrcj7axoAuY3yqQvAMzCZP2phhRW3XTxKeYjzBVqhW7u+oC6qgJB6qcyPKBbBK9qGylrEcD05QT0ImT3EyUbMDmPOAaOE0qGnBm1LOxQNZFCENbMZZ8sokYjgq4im5vTUVje4mOGI424+EaQN4ROrKsDIDK2kFFKsySvj4/wC6wGFBJ+Bsjkvu5Kx4kdeuUSqmeFQgaxBrZwRs+MS8NpTUzgX0zPQDO0ACdtGzKTXkTgouwKMeZQAqfOxI9ITFbhLUzZC4jovtZAbZ+UDx7w/pN4VBphMSxEAJSqISusb7WEbHG6LxiRYQGthdYYszD2oUWbIHFASg1IALW62ztyvyhdP+Ew6sLkd5QSSDa6IQeRsAD6NkeYaAqaTbeXOwtTLdkcEXW1wc8x0gnodonxdBuobDiTlFFi3Z6s+aaiQyyXa5ZHbdRmH41ufwNqDwPAx7g9VUSX+HEvxtmGJ8KqOLsRoOnHSAI6e9ViIRfFMNz0RRxY8h9Tl5FlHI+GkgDlrryv1J8R6C0V2BYSuF0hBuzvZprHix/wCidB+XgPWLYjjc87/1f4wC67VsSD1lPIGis59fCv0J9RAEoztF72hVXxW3M0fwBV9QLn5b1vSB/fAbOA//2Q=="/>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98894"/>
            <a:ext cx="9144000" cy="920516"/>
          </a:xfrm>
          <a:solidFill>
            <a:schemeClr val="accent6"/>
          </a:solidFill>
        </p:spPr>
        <p:txBody>
          <a:bodyPr/>
          <a:lstStyle/>
          <a:p>
            <a:r>
              <a:rPr lang="nl-NL" dirty="0">
                <a:solidFill>
                  <a:srgbClr val="FF0000"/>
                </a:solidFill>
              </a:rPr>
              <a:t> </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Subtitel 2">
            <a:extLst>
              <a:ext uri="{FF2B5EF4-FFF2-40B4-BE49-F238E27FC236}">
                <a16:creationId xmlns:a16="http://schemas.microsoft.com/office/drawing/2014/main" id="{F06515A0-8F43-495C-8D58-55C624C30F58}"/>
              </a:ext>
            </a:extLst>
          </p:cNvPr>
          <p:cNvSpPr txBox="1">
            <a:spLocks/>
          </p:cNvSpPr>
          <p:nvPr/>
        </p:nvSpPr>
        <p:spPr>
          <a:xfrm>
            <a:off x="0" y="5998893"/>
            <a:ext cx="9144000" cy="920516"/>
          </a:xfrm>
          <a:prstGeom prst="rect">
            <a:avLst/>
          </a:prstGeom>
          <a:solidFill>
            <a:schemeClr val="accent6"/>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dirty="0">
                <a:solidFill>
                  <a:srgbClr val="FF0000"/>
                </a:solidFill>
              </a:rPr>
              <a:t>Bindende afspraken?</a:t>
            </a:r>
          </a:p>
        </p:txBody>
      </p:sp>
      <p:pic>
        <p:nvPicPr>
          <p:cNvPr id="8" name="Afbeelding 7" descr="logo powerpoint-2.png">
            <a:extLst>
              <a:ext uri="{FF2B5EF4-FFF2-40B4-BE49-F238E27FC236}">
                <a16:creationId xmlns:a16="http://schemas.microsoft.com/office/drawing/2014/main" id="{BD973FEC-CC5A-4CC1-9925-993C4A1B6978}"/>
              </a:ext>
            </a:extLst>
          </p:cNvPr>
          <p:cNvPicPr>
            <a:picLocks noChangeAspect="1"/>
          </p:cNvPicPr>
          <p:nvPr/>
        </p:nvPicPr>
        <p:blipFill>
          <a:blip r:embed="rId2"/>
          <a:stretch>
            <a:fillRect/>
          </a:stretch>
        </p:blipFill>
        <p:spPr>
          <a:xfrm>
            <a:off x="6889897" y="5373854"/>
            <a:ext cx="2110185" cy="691082"/>
          </a:xfrm>
          <a:prstGeom prst="rect">
            <a:avLst/>
          </a:prstGeom>
        </p:spPr>
      </p:pic>
      <p:sp>
        <p:nvSpPr>
          <p:cNvPr id="9" name="Rectangle 2">
            <a:extLst>
              <a:ext uri="{FF2B5EF4-FFF2-40B4-BE49-F238E27FC236}">
                <a16:creationId xmlns:a16="http://schemas.microsoft.com/office/drawing/2014/main" id="{F3838A82-CE57-4648-AE28-C5EC789E39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cxnSp>
        <p:nvCxnSpPr>
          <p:cNvPr id="10" name="Straight Arrow Connector 2">
            <a:extLst>
              <a:ext uri="{FF2B5EF4-FFF2-40B4-BE49-F238E27FC236}">
                <a16:creationId xmlns:a16="http://schemas.microsoft.com/office/drawing/2014/main" id="{228C848E-36E9-44AE-BBB0-10297C5A37CF}"/>
              </a:ext>
            </a:extLst>
          </p:cNvPr>
          <p:cNvCxnSpPr>
            <a:cxnSpLocks noChangeShapeType="1"/>
          </p:cNvCxnSpPr>
          <p:nvPr/>
        </p:nvCxnSpPr>
        <p:spPr bwMode="auto">
          <a:xfrm flipH="1">
            <a:off x="2619375" y="1128022"/>
            <a:ext cx="12700" cy="3697287"/>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cxnSp>
        <p:nvCxnSpPr>
          <p:cNvPr id="11" name="Straight Arrow Connector 6">
            <a:extLst>
              <a:ext uri="{FF2B5EF4-FFF2-40B4-BE49-F238E27FC236}">
                <a16:creationId xmlns:a16="http://schemas.microsoft.com/office/drawing/2014/main" id="{B0735740-5302-4FD2-9EB7-491A79F7A866}"/>
              </a:ext>
            </a:extLst>
          </p:cNvPr>
          <p:cNvCxnSpPr>
            <a:cxnSpLocks noChangeShapeType="1"/>
          </p:cNvCxnSpPr>
          <p:nvPr/>
        </p:nvCxnSpPr>
        <p:spPr bwMode="auto">
          <a:xfrm flipH="1" flipV="1">
            <a:off x="2601913" y="4830072"/>
            <a:ext cx="4675187" cy="9525"/>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cxnSp>
        <p:nvCxnSpPr>
          <p:cNvPr id="12" name="Straight Connector 14">
            <a:extLst>
              <a:ext uri="{FF2B5EF4-FFF2-40B4-BE49-F238E27FC236}">
                <a16:creationId xmlns:a16="http://schemas.microsoft.com/office/drawing/2014/main" id="{47F10A24-2EC3-4848-9C3E-C263FF4FDF0A}"/>
              </a:ext>
            </a:extLst>
          </p:cNvPr>
          <p:cNvCxnSpPr>
            <a:cxnSpLocks noChangeShapeType="1"/>
          </p:cNvCxnSpPr>
          <p:nvPr/>
        </p:nvCxnSpPr>
        <p:spPr bwMode="auto">
          <a:xfrm>
            <a:off x="2836863" y="1396309"/>
            <a:ext cx="3617912" cy="0"/>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3" name="Straight Connector 17">
            <a:extLst>
              <a:ext uri="{FF2B5EF4-FFF2-40B4-BE49-F238E27FC236}">
                <a16:creationId xmlns:a16="http://schemas.microsoft.com/office/drawing/2014/main" id="{3D6FDCCC-C6A3-4032-9AB3-FD2F737793F9}"/>
              </a:ext>
            </a:extLst>
          </p:cNvPr>
          <p:cNvCxnSpPr>
            <a:cxnSpLocks noChangeShapeType="1"/>
          </p:cNvCxnSpPr>
          <p:nvPr/>
        </p:nvCxnSpPr>
        <p:spPr bwMode="auto">
          <a:xfrm flipH="1">
            <a:off x="7259638" y="1732859"/>
            <a:ext cx="28575" cy="29384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4" name="Straight Connector 9">
            <a:extLst>
              <a:ext uri="{FF2B5EF4-FFF2-40B4-BE49-F238E27FC236}">
                <a16:creationId xmlns:a16="http://schemas.microsoft.com/office/drawing/2014/main" id="{873CEF20-4B50-4BD9-AC8E-CF2CA9CD69E6}"/>
              </a:ext>
            </a:extLst>
          </p:cNvPr>
          <p:cNvCxnSpPr/>
          <p:nvPr/>
        </p:nvCxnSpPr>
        <p:spPr bwMode="auto">
          <a:xfrm>
            <a:off x="2731994" y="2934960"/>
            <a:ext cx="2030506" cy="1842247"/>
          </a:xfrm>
          <a:prstGeom prst="line">
            <a:avLst/>
          </a:prstGeom>
          <a:noFill/>
          <a:ln w="38100" cap="flat" cmpd="sng" algn="ctr">
            <a:solidFill>
              <a:srgbClr val="CC0000"/>
            </a:solidFill>
            <a:prstDash val="solid"/>
            <a:round/>
            <a:headEnd type="triangle" w="med" len="med"/>
            <a:tailEnd type="triangle" w="med" len="med"/>
          </a:ln>
          <a:effectLst>
            <a:glow>
              <a:schemeClr val="accent1">
                <a:alpha val="40000"/>
              </a:schemeClr>
            </a:glow>
          </a:effectLst>
        </p:spPr>
      </p:cxnSp>
      <p:cxnSp>
        <p:nvCxnSpPr>
          <p:cNvPr id="15" name="Straight Connector 14">
            <a:extLst>
              <a:ext uri="{FF2B5EF4-FFF2-40B4-BE49-F238E27FC236}">
                <a16:creationId xmlns:a16="http://schemas.microsoft.com/office/drawing/2014/main" id="{7E176424-7ABC-4FC8-B670-0CDB52C407ED}"/>
              </a:ext>
            </a:extLst>
          </p:cNvPr>
          <p:cNvCxnSpPr>
            <a:cxnSpLocks noChangeShapeType="1"/>
          </p:cNvCxnSpPr>
          <p:nvPr/>
        </p:nvCxnSpPr>
        <p:spPr bwMode="auto">
          <a:xfrm>
            <a:off x="2836863" y="2139259"/>
            <a:ext cx="3516312" cy="3175"/>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6" name="Straight Connector 14">
            <a:extLst>
              <a:ext uri="{FF2B5EF4-FFF2-40B4-BE49-F238E27FC236}">
                <a16:creationId xmlns:a16="http://schemas.microsoft.com/office/drawing/2014/main" id="{F873AFFE-45B0-469F-ADF1-C3B63240313E}"/>
              </a:ext>
            </a:extLst>
          </p:cNvPr>
          <p:cNvCxnSpPr>
            <a:cxnSpLocks noChangeShapeType="1"/>
          </p:cNvCxnSpPr>
          <p:nvPr/>
        </p:nvCxnSpPr>
        <p:spPr bwMode="auto">
          <a:xfrm>
            <a:off x="2836863" y="2882209"/>
            <a:ext cx="2586037" cy="7938"/>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7" name="Straight Connector 14">
            <a:extLst>
              <a:ext uri="{FF2B5EF4-FFF2-40B4-BE49-F238E27FC236}">
                <a16:creationId xmlns:a16="http://schemas.microsoft.com/office/drawing/2014/main" id="{B79A797B-D9A1-452B-A4CF-195E6E5ABB04}"/>
              </a:ext>
            </a:extLst>
          </p:cNvPr>
          <p:cNvCxnSpPr>
            <a:cxnSpLocks noChangeShapeType="1"/>
          </p:cNvCxnSpPr>
          <p:nvPr/>
        </p:nvCxnSpPr>
        <p:spPr bwMode="auto">
          <a:xfrm>
            <a:off x="2836863" y="4368109"/>
            <a:ext cx="685800" cy="7938"/>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8" name="Straight Connector 14">
            <a:extLst>
              <a:ext uri="{FF2B5EF4-FFF2-40B4-BE49-F238E27FC236}">
                <a16:creationId xmlns:a16="http://schemas.microsoft.com/office/drawing/2014/main" id="{F7C914C3-DBA6-4871-9A35-5B23B1EDB81E}"/>
              </a:ext>
            </a:extLst>
          </p:cNvPr>
          <p:cNvCxnSpPr>
            <a:cxnSpLocks noChangeShapeType="1"/>
          </p:cNvCxnSpPr>
          <p:nvPr/>
        </p:nvCxnSpPr>
        <p:spPr bwMode="auto">
          <a:xfrm>
            <a:off x="2836863" y="3625159"/>
            <a:ext cx="1639887" cy="47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9" name="Straight Connector 17">
            <a:extLst>
              <a:ext uri="{FF2B5EF4-FFF2-40B4-BE49-F238E27FC236}">
                <a16:creationId xmlns:a16="http://schemas.microsoft.com/office/drawing/2014/main" id="{9E90595D-738B-4B4B-A454-8B0C6EF52F41}"/>
              </a:ext>
            </a:extLst>
          </p:cNvPr>
          <p:cNvCxnSpPr>
            <a:cxnSpLocks noChangeShapeType="1"/>
          </p:cNvCxnSpPr>
          <p:nvPr/>
        </p:nvCxnSpPr>
        <p:spPr bwMode="auto">
          <a:xfrm flipH="1">
            <a:off x="5383213" y="2890147"/>
            <a:ext cx="36512" cy="1804987"/>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0" name="Straight Connector 17">
            <a:extLst>
              <a:ext uri="{FF2B5EF4-FFF2-40B4-BE49-F238E27FC236}">
                <a16:creationId xmlns:a16="http://schemas.microsoft.com/office/drawing/2014/main" id="{916620E1-968C-4C7A-B662-49E6461EAC74}"/>
              </a:ext>
            </a:extLst>
          </p:cNvPr>
          <p:cNvCxnSpPr>
            <a:cxnSpLocks noChangeShapeType="1"/>
          </p:cNvCxnSpPr>
          <p:nvPr/>
        </p:nvCxnSpPr>
        <p:spPr bwMode="auto">
          <a:xfrm>
            <a:off x="4478338" y="3642622"/>
            <a:ext cx="6350" cy="1052512"/>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1" name="Straight Connector 17">
            <a:extLst>
              <a:ext uri="{FF2B5EF4-FFF2-40B4-BE49-F238E27FC236}">
                <a16:creationId xmlns:a16="http://schemas.microsoft.com/office/drawing/2014/main" id="{CBF27F2C-5CA3-4FE4-A018-D3A04F369DE0}"/>
              </a:ext>
            </a:extLst>
          </p:cNvPr>
          <p:cNvCxnSpPr>
            <a:cxnSpLocks noChangeShapeType="1"/>
          </p:cNvCxnSpPr>
          <p:nvPr/>
        </p:nvCxnSpPr>
        <p:spPr bwMode="auto">
          <a:xfrm flipH="1">
            <a:off x="6321425" y="2150372"/>
            <a:ext cx="25400" cy="2544762"/>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2" name="Straight Connector 17">
            <a:extLst>
              <a:ext uri="{FF2B5EF4-FFF2-40B4-BE49-F238E27FC236}">
                <a16:creationId xmlns:a16="http://schemas.microsoft.com/office/drawing/2014/main" id="{B87534DB-69AF-4784-A7F8-2764E8C319B6}"/>
              </a:ext>
            </a:extLst>
          </p:cNvPr>
          <p:cNvCxnSpPr>
            <a:cxnSpLocks noChangeShapeType="1"/>
          </p:cNvCxnSpPr>
          <p:nvPr/>
        </p:nvCxnSpPr>
        <p:spPr bwMode="auto">
          <a:xfrm flipH="1">
            <a:off x="3508375" y="4369697"/>
            <a:ext cx="14288" cy="323850"/>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sp>
        <p:nvSpPr>
          <p:cNvPr id="23" name="TextBox 18">
            <a:extLst>
              <a:ext uri="{FF2B5EF4-FFF2-40B4-BE49-F238E27FC236}">
                <a16:creationId xmlns:a16="http://schemas.microsoft.com/office/drawing/2014/main" id="{4615B96B-E384-48A5-85E7-790C5596CD29}"/>
              </a:ext>
            </a:extLst>
          </p:cNvPr>
          <p:cNvSpPr txBox="1">
            <a:spLocks noChangeArrowheads="1"/>
          </p:cNvSpPr>
          <p:nvPr/>
        </p:nvSpPr>
        <p:spPr bwMode="auto">
          <a:xfrm>
            <a:off x="7481888" y="4497731"/>
            <a:ext cx="1809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BE" altLang="nl-BE" sz="1800" dirty="0">
                <a:solidFill>
                  <a:srgbClr val="756C66"/>
                </a:solidFill>
                <a:latin typeface="Verdana" panose="020B0604030504040204" pitchFamily="34" charset="0"/>
              </a:rPr>
              <a:t>INTEGRATIE</a:t>
            </a:r>
          </a:p>
          <a:p>
            <a:pPr eaLnBrk="1" hangingPunct="1"/>
            <a:r>
              <a:rPr lang="nl-BE" altLang="nl-BE" sz="1800" dirty="0">
                <a:solidFill>
                  <a:srgbClr val="756C66"/>
                </a:solidFill>
                <a:latin typeface="Verdana" panose="020B0604030504040204" pitchFamily="34" charset="0"/>
              </a:rPr>
              <a:t>VERBINDEN</a:t>
            </a:r>
            <a:endParaRPr lang="en-US" altLang="nl-BE" sz="1800" dirty="0">
              <a:solidFill>
                <a:srgbClr val="756C66"/>
              </a:solidFill>
              <a:latin typeface="Verdana" panose="020B0604030504040204" pitchFamily="34" charset="0"/>
            </a:endParaRPr>
          </a:p>
        </p:txBody>
      </p:sp>
      <p:sp>
        <p:nvSpPr>
          <p:cNvPr id="24" name="TextBox 19">
            <a:extLst>
              <a:ext uri="{FF2B5EF4-FFF2-40B4-BE49-F238E27FC236}">
                <a16:creationId xmlns:a16="http://schemas.microsoft.com/office/drawing/2014/main" id="{2B461FA7-0F01-4625-94CA-D8C01A099C1C}"/>
              </a:ext>
            </a:extLst>
          </p:cNvPr>
          <p:cNvSpPr txBox="1">
            <a:spLocks noChangeArrowheads="1"/>
          </p:cNvSpPr>
          <p:nvPr/>
        </p:nvSpPr>
        <p:spPr bwMode="auto">
          <a:xfrm>
            <a:off x="238125" y="353498"/>
            <a:ext cx="2400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BE" altLang="nl-BE" sz="1800" dirty="0">
                <a:solidFill>
                  <a:srgbClr val="756C66"/>
                </a:solidFill>
                <a:latin typeface="Verdana" panose="020B0604030504040204" pitchFamily="34" charset="0"/>
              </a:rPr>
              <a:t>DIFFERENTIATIE</a:t>
            </a:r>
          </a:p>
          <a:p>
            <a:pPr eaLnBrk="1" hangingPunct="1"/>
            <a:r>
              <a:rPr lang="nl-BE" altLang="nl-BE" sz="1800" dirty="0">
                <a:solidFill>
                  <a:srgbClr val="756C66"/>
                </a:solidFill>
                <a:latin typeface="Verdana" panose="020B0604030504040204" pitchFamily="34" charset="0"/>
              </a:rPr>
              <a:t>DIVERSITEIT</a:t>
            </a:r>
            <a:endParaRPr lang="en-US" altLang="nl-BE" sz="1800" dirty="0">
              <a:solidFill>
                <a:srgbClr val="756C66"/>
              </a:solidFill>
              <a:latin typeface="Verdana" panose="020B0604030504040204" pitchFamily="34" charset="0"/>
            </a:endParaRPr>
          </a:p>
        </p:txBody>
      </p:sp>
      <p:sp>
        <p:nvSpPr>
          <p:cNvPr id="25" name="Rectangle 10">
            <a:extLst>
              <a:ext uri="{FF2B5EF4-FFF2-40B4-BE49-F238E27FC236}">
                <a16:creationId xmlns:a16="http://schemas.microsoft.com/office/drawing/2014/main" id="{D6633604-A958-4086-8CF6-0CD43039660E}"/>
              </a:ext>
            </a:extLst>
          </p:cNvPr>
          <p:cNvSpPr>
            <a:spLocks noChangeArrowheads="1"/>
          </p:cNvSpPr>
          <p:nvPr/>
        </p:nvSpPr>
        <p:spPr bwMode="auto">
          <a:xfrm>
            <a:off x="6011863" y="1069284"/>
            <a:ext cx="2940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nl-BE" altLang="en-US" sz="2000" b="1" dirty="0">
                <a:solidFill>
                  <a:srgbClr val="9F3A41"/>
                </a:solidFill>
                <a:latin typeface="Verdana" panose="020B0604030504040204" pitchFamily="34" charset="0"/>
              </a:rPr>
              <a:t>Maatschappelijke Prestatie</a:t>
            </a:r>
            <a:endParaRPr lang="en-US" altLang="en-US" sz="2000" b="1" dirty="0">
              <a:solidFill>
                <a:srgbClr val="9F3A41"/>
              </a:solidFill>
              <a:latin typeface="Verdana" panose="020B0604030504040204" pitchFamily="34" charset="0"/>
            </a:endParaRPr>
          </a:p>
        </p:txBody>
      </p:sp>
      <p:sp>
        <p:nvSpPr>
          <p:cNvPr id="26" name="Rectangle 10">
            <a:extLst>
              <a:ext uri="{FF2B5EF4-FFF2-40B4-BE49-F238E27FC236}">
                <a16:creationId xmlns:a16="http://schemas.microsoft.com/office/drawing/2014/main" id="{2105E013-8FFC-4EA8-B4CB-DF896D51361B}"/>
              </a:ext>
            </a:extLst>
          </p:cNvPr>
          <p:cNvSpPr>
            <a:spLocks noChangeArrowheads="1"/>
          </p:cNvSpPr>
          <p:nvPr/>
        </p:nvSpPr>
        <p:spPr bwMode="auto">
          <a:xfrm>
            <a:off x="-71609" y="1432945"/>
            <a:ext cx="294005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nl-BE" altLang="en-US" sz="1400" dirty="0" err="1">
                <a:solidFill>
                  <a:srgbClr val="9F3A41"/>
                </a:solidFill>
                <a:latin typeface="Verdana" panose="020B0604030504040204" pitchFamily="34" charset="0"/>
              </a:rPr>
              <a:t>OrganisatiePrestatie</a:t>
            </a:r>
            <a:r>
              <a:rPr lang="nl-BE" altLang="en-US" sz="1400" dirty="0">
                <a:solidFill>
                  <a:srgbClr val="9F3A41"/>
                </a:solidFill>
                <a:latin typeface="Verdana" panose="020B0604030504040204" pitchFamily="34" charset="0"/>
              </a:rPr>
              <a:t> x</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Organisatieprestatie 3</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Organisatieprestatie 2</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err="1">
                <a:solidFill>
                  <a:srgbClr val="9F3A41"/>
                </a:solidFill>
                <a:latin typeface="Verdana" panose="020B0604030504040204" pitchFamily="34" charset="0"/>
              </a:rPr>
              <a:t>OrganisatiePrestatie</a:t>
            </a:r>
            <a:r>
              <a:rPr lang="nl-BE" altLang="en-US" sz="1400" dirty="0">
                <a:solidFill>
                  <a:srgbClr val="9F3A41"/>
                </a:solidFill>
                <a:latin typeface="Verdana" panose="020B0604030504040204" pitchFamily="34" charset="0"/>
              </a:rPr>
              <a:t> 1</a:t>
            </a:r>
            <a:endParaRPr lang="en-US" altLang="en-US" sz="1400" dirty="0">
              <a:solidFill>
                <a:srgbClr val="9F3A41"/>
              </a:solidFill>
              <a:latin typeface="Verdana" panose="020B0604030504040204" pitchFamily="34" charset="0"/>
            </a:endParaRPr>
          </a:p>
        </p:txBody>
      </p:sp>
      <p:cxnSp>
        <p:nvCxnSpPr>
          <p:cNvPr id="28" name="Rechte verbindingslijn met pijl 27">
            <a:extLst>
              <a:ext uri="{FF2B5EF4-FFF2-40B4-BE49-F238E27FC236}">
                <a16:creationId xmlns:a16="http://schemas.microsoft.com/office/drawing/2014/main" id="{608BF0F0-9682-45D5-BF5C-94B4D44E5E01}"/>
              </a:ext>
            </a:extLst>
          </p:cNvPr>
          <p:cNvCxnSpPr/>
          <p:nvPr/>
        </p:nvCxnSpPr>
        <p:spPr>
          <a:xfrm>
            <a:off x="2661907" y="5427019"/>
            <a:ext cx="4069660"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30" name="Tekstvak 29">
            <a:extLst>
              <a:ext uri="{FF2B5EF4-FFF2-40B4-BE49-F238E27FC236}">
                <a16:creationId xmlns:a16="http://schemas.microsoft.com/office/drawing/2014/main" id="{011A442E-5596-4EED-9AC1-45A7E6890D5F}"/>
              </a:ext>
            </a:extLst>
          </p:cNvPr>
          <p:cNvSpPr txBox="1"/>
          <p:nvPr/>
        </p:nvSpPr>
        <p:spPr>
          <a:xfrm flipH="1">
            <a:off x="2638425" y="4942570"/>
            <a:ext cx="4649788" cy="369332"/>
          </a:xfrm>
          <a:prstGeom prst="rect">
            <a:avLst/>
          </a:prstGeom>
          <a:noFill/>
        </p:spPr>
        <p:txBody>
          <a:bodyPr wrap="square" rtlCol="0">
            <a:spAutoFit/>
          </a:bodyPr>
          <a:lstStyle/>
          <a:p>
            <a:r>
              <a:rPr lang="nl-NL" dirty="0">
                <a:solidFill>
                  <a:srgbClr val="0070C0"/>
                </a:solidFill>
              </a:rPr>
              <a:t>Integratiemechanismen en Regie-competenties</a:t>
            </a:r>
          </a:p>
        </p:txBody>
      </p:sp>
    </p:spTree>
    <p:extLst>
      <p:ext uri="{BB962C8B-B14F-4D97-AF65-F5344CB8AC3E}">
        <p14:creationId xmlns:p14="http://schemas.microsoft.com/office/powerpoint/2010/main" val="181432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98894"/>
            <a:ext cx="9144000" cy="920516"/>
          </a:xfrm>
          <a:solidFill>
            <a:schemeClr val="accent6"/>
          </a:solidFill>
        </p:spPr>
        <p:txBody>
          <a:bodyPr/>
          <a:lstStyle/>
          <a:p>
            <a:r>
              <a:rPr lang="nl-NL" dirty="0">
                <a:solidFill>
                  <a:srgbClr val="FF0000"/>
                </a:solidFill>
              </a:rPr>
              <a:t> </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Subtitel 2">
            <a:extLst>
              <a:ext uri="{FF2B5EF4-FFF2-40B4-BE49-F238E27FC236}">
                <a16:creationId xmlns:a16="http://schemas.microsoft.com/office/drawing/2014/main" id="{F06515A0-8F43-495C-8D58-55C624C30F58}"/>
              </a:ext>
            </a:extLst>
          </p:cNvPr>
          <p:cNvSpPr txBox="1">
            <a:spLocks/>
          </p:cNvSpPr>
          <p:nvPr/>
        </p:nvSpPr>
        <p:spPr>
          <a:xfrm>
            <a:off x="0" y="5998893"/>
            <a:ext cx="9144000" cy="920516"/>
          </a:xfrm>
          <a:prstGeom prst="rect">
            <a:avLst/>
          </a:prstGeom>
          <a:solidFill>
            <a:schemeClr val="accent6"/>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dirty="0">
                <a:solidFill>
                  <a:srgbClr val="FF0000"/>
                </a:solidFill>
              </a:rPr>
              <a:t>Bindende afspraken?</a:t>
            </a:r>
          </a:p>
        </p:txBody>
      </p:sp>
      <p:pic>
        <p:nvPicPr>
          <p:cNvPr id="8" name="Afbeelding 7" descr="logo powerpoint-2.png">
            <a:extLst>
              <a:ext uri="{FF2B5EF4-FFF2-40B4-BE49-F238E27FC236}">
                <a16:creationId xmlns:a16="http://schemas.microsoft.com/office/drawing/2014/main" id="{BD973FEC-CC5A-4CC1-9925-993C4A1B6978}"/>
              </a:ext>
            </a:extLst>
          </p:cNvPr>
          <p:cNvPicPr>
            <a:picLocks noChangeAspect="1"/>
          </p:cNvPicPr>
          <p:nvPr/>
        </p:nvPicPr>
        <p:blipFill>
          <a:blip r:embed="rId2"/>
          <a:stretch>
            <a:fillRect/>
          </a:stretch>
        </p:blipFill>
        <p:spPr>
          <a:xfrm>
            <a:off x="6889897" y="5373854"/>
            <a:ext cx="2110185" cy="691082"/>
          </a:xfrm>
          <a:prstGeom prst="rect">
            <a:avLst/>
          </a:prstGeom>
        </p:spPr>
      </p:pic>
      <p:sp>
        <p:nvSpPr>
          <p:cNvPr id="9" name="Rectangle 2">
            <a:extLst>
              <a:ext uri="{FF2B5EF4-FFF2-40B4-BE49-F238E27FC236}">
                <a16:creationId xmlns:a16="http://schemas.microsoft.com/office/drawing/2014/main" id="{F3838A82-CE57-4648-AE28-C5EC789E39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cxnSp>
        <p:nvCxnSpPr>
          <p:cNvPr id="10" name="Straight Arrow Connector 2">
            <a:extLst>
              <a:ext uri="{FF2B5EF4-FFF2-40B4-BE49-F238E27FC236}">
                <a16:creationId xmlns:a16="http://schemas.microsoft.com/office/drawing/2014/main" id="{228C848E-36E9-44AE-BBB0-10297C5A37CF}"/>
              </a:ext>
            </a:extLst>
          </p:cNvPr>
          <p:cNvCxnSpPr>
            <a:cxnSpLocks noChangeShapeType="1"/>
          </p:cNvCxnSpPr>
          <p:nvPr/>
        </p:nvCxnSpPr>
        <p:spPr bwMode="auto">
          <a:xfrm flipH="1">
            <a:off x="2619375" y="1128022"/>
            <a:ext cx="12700" cy="3697287"/>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cxnSp>
        <p:nvCxnSpPr>
          <p:cNvPr id="11" name="Straight Arrow Connector 6">
            <a:extLst>
              <a:ext uri="{FF2B5EF4-FFF2-40B4-BE49-F238E27FC236}">
                <a16:creationId xmlns:a16="http://schemas.microsoft.com/office/drawing/2014/main" id="{B0735740-5302-4FD2-9EB7-491A79F7A866}"/>
              </a:ext>
            </a:extLst>
          </p:cNvPr>
          <p:cNvCxnSpPr>
            <a:cxnSpLocks noChangeShapeType="1"/>
          </p:cNvCxnSpPr>
          <p:nvPr/>
        </p:nvCxnSpPr>
        <p:spPr bwMode="auto">
          <a:xfrm flipH="1" flipV="1">
            <a:off x="2601913" y="4830072"/>
            <a:ext cx="4675187" cy="9525"/>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cxnSp>
        <p:nvCxnSpPr>
          <p:cNvPr id="12" name="Straight Connector 14">
            <a:extLst>
              <a:ext uri="{FF2B5EF4-FFF2-40B4-BE49-F238E27FC236}">
                <a16:creationId xmlns:a16="http://schemas.microsoft.com/office/drawing/2014/main" id="{47F10A24-2EC3-4848-9C3E-C263FF4FDF0A}"/>
              </a:ext>
            </a:extLst>
          </p:cNvPr>
          <p:cNvCxnSpPr>
            <a:cxnSpLocks noChangeShapeType="1"/>
          </p:cNvCxnSpPr>
          <p:nvPr/>
        </p:nvCxnSpPr>
        <p:spPr bwMode="auto">
          <a:xfrm>
            <a:off x="2836863" y="1396309"/>
            <a:ext cx="3617912" cy="0"/>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3" name="Straight Connector 17">
            <a:extLst>
              <a:ext uri="{FF2B5EF4-FFF2-40B4-BE49-F238E27FC236}">
                <a16:creationId xmlns:a16="http://schemas.microsoft.com/office/drawing/2014/main" id="{3D6FDCCC-C6A3-4032-9AB3-FD2F737793F9}"/>
              </a:ext>
            </a:extLst>
          </p:cNvPr>
          <p:cNvCxnSpPr>
            <a:cxnSpLocks noChangeShapeType="1"/>
          </p:cNvCxnSpPr>
          <p:nvPr/>
        </p:nvCxnSpPr>
        <p:spPr bwMode="auto">
          <a:xfrm flipH="1">
            <a:off x="7259638" y="1732859"/>
            <a:ext cx="28575" cy="29384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4" name="Straight Connector 9">
            <a:extLst>
              <a:ext uri="{FF2B5EF4-FFF2-40B4-BE49-F238E27FC236}">
                <a16:creationId xmlns:a16="http://schemas.microsoft.com/office/drawing/2014/main" id="{873CEF20-4B50-4BD9-AC8E-CF2CA9CD69E6}"/>
              </a:ext>
            </a:extLst>
          </p:cNvPr>
          <p:cNvCxnSpPr/>
          <p:nvPr/>
        </p:nvCxnSpPr>
        <p:spPr bwMode="auto">
          <a:xfrm>
            <a:off x="2731994" y="2934960"/>
            <a:ext cx="2030506" cy="1842247"/>
          </a:xfrm>
          <a:prstGeom prst="line">
            <a:avLst/>
          </a:prstGeom>
          <a:noFill/>
          <a:ln w="38100" cap="flat" cmpd="sng" algn="ctr">
            <a:solidFill>
              <a:srgbClr val="CC0000"/>
            </a:solidFill>
            <a:prstDash val="solid"/>
            <a:round/>
            <a:headEnd type="triangle" w="med" len="med"/>
            <a:tailEnd type="triangle" w="med" len="med"/>
          </a:ln>
          <a:effectLst>
            <a:glow>
              <a:schemeClr val="accent1">
                <a:alpha val="40000"/>
              </a:schemeClr>
            </a:glow>
          </a:effectLst>
        </p:spPr>
      </p:cxnSp>
      <p:cxnSp>
        <p:nvCxnSpPr>
          <p:cNvPr id="15" name="Straight Connector 14">
            <a:extLst>
              <a:ext uri="{FF2B5EF4-FFF2-40B4-BE49-F238E27FC236}">
                <a16:creationId xmlns:a16="http://schemas.microsoft.com/office/drawing/2014/main" id="{7E176424-7ABC-4FC8-B670-0CDB52C407ED}"/>
              </a:ext>
            </a:extLst>
          </p:cNvPr>
          <p:cNvCxnSpPr>
            <a:cxnSpLocks noChangeShapeType="1"/>
          </p:cNvCxnSpPr>
          <p:nvPr/>
        </p:nvCxnSpPr>
        <p:spPr bwMode="auto">
          <a:xfrm>
            <a:off x="2836863" y="2139259"/>
            <a:ext cx="3516312" cy="3175"/>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6" name="Straight Connector 14">
            <a:extLst>
              <a:ext uri="{FF2B5EF4-FFF2-40B4-BE49-F238E27FC236}">
                <a16:creationId xmlns:a16="http://schemas.microsoft.com/office/drawing/2014/main" id="{F873AFFE-45B0-469F-ADF1-C3B63240313E}"/>
              </a:ext>
            </a:extLst>
          </p:cNvPr>
          <p:cNvCxnSpPr>
            <a:cxnSpLocks noChangeShapeType="1"/>
          </p:cNvCxnSpPr>
          <p:nvPr/>
        </p:nvCxnSpPr>
        <p:spPr bwMode="auto">
          <a:xfrm>
            <a:off x="2836863" y="2882209"/>
            <a:ext cx="2586037" cy="7938"/>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7" name="Straight Connector 14">
            <a:extLst>
              <a:ext uri="{FF2B5EF4-FFF2-40B4-BE49-F238E27FC236}">
                <a16:creationId xmlns:a16="http://schemas.microsoft.com/office/drawing/2014/main" id="{B79A797B-D9A1-452B-A4CF-195E6E5ABB04}"/>
              </a:ext>
            </a:extLst>
          </p:cNvPr>
          <p:cNvCxnSpPr>
            <a:cxnSpLocks noChangeShapeType="1"/>
          </p:cNvCxnSpPr>
          <p:nvPr/>
        </p:nvCxnSpPr>
        <p:spPr bwMode="auto">
          <a:xfrm>
            <a:off x="2836863" y="4368109"/>
            <a:ext cx="685800" cy="7938"/>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8" name="Straight Connector 14">
            <a:extLst>
              <a:ext uri="{FF2B5EF4-FFF2-40B4-BE49-F238E27FC236}">
                <a16:creationId xmlns:a16="http://schemas.microsoft.com/office/drawing/2014/main" id="{F7C914C3-DBA6-4871-9A35-5B23B1EDB81E}"/>
              </a:ext>
            </a:extLst>
          </p:cNvPr>
          <p:cNvCxnSpPr>
            <a:cxnSpLocks noChangeShapeType="1"/>
          </p:cNvCxnSpPr>
          <p:nvPr/>
        </p:nvCxnSpPr>
        <p:spPr bwMode="auto">
          <a:xfrm>
            <a:off x="2836863" y="3625159"/>
            <a:ext cx="1639887" cy="47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9" name="Straight Connector 17">
            <a:extLst>
              <a:ext uri="{FF2B5EF4-FFF2-40B4-BE49-F238E27FC236}">
                <a16:creationId xmlns:a16="http://schemas.microsoft.com/office/drawing/2014/main" id="{9E90595D-738B-4B4B-A454-8B0C6EF52F41}"/>
              </a:ext>
            </a:extLst>
          </p:cNvPr>
          <p:cNvCxnSpPr>
            <a:cxnSpLocks noChangeShapeType="1"/>
          </p:cNvCxnSpPr>
          <p:nvPr/>
        </p:nvCxnSpPr>
        <p:spPr bwMode="auto">
          <a:xfrm flipH="1">
            <a:off x="5383213" y="2890147"/>
            <a:ext cx="36512" cy="1804987"/>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0" name="Straight Connector 17">
            <a:extLst>
              <a:ext uri="{FF2B5EF4-FFF2-40B4-BE49-F238E27FC236}">
                <a16:creationId xmlns:a16="http://schemas.microsoft.com/office/drawing/2014/main" id="{916620E1-968C-4C7A-B662-49E6461EAC74}"/>
              </a:ext>
            </a:extLst>
          </p:cNvPr>
          <p:cNvCxnSpPr>
            <a:cxnSpLocks noChangeShapeType="1"/>
          </p:cNvCxnSpPr>
          <p:nvPr/>
        </p:nvCxnSpPr>
        <p:spPr bwMode="auto">
          <a:xfrm>
            <a:off x="4478338" y="3642622"/>
            <a:ext cx="6350" cy="1052512"/>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1" name="Straight Connector 17">
            <a:extLst>
              <a:ext uri="{FF2B5EF4-FFF2-40B4-BE49-F238E27FC236}">
                <a16:creationId xmlns:a16="http://schemas.microsoft.com/office/drawing/2014/main" id="{CBF27F2C-5CA3-4FE4-A018-D3A04F369DE0}"/>
              </a:ext>
            </a:extLst>
          </p:cNvPr>
          <p:cNvCxnSpPr>
            <a:cxnSpLocks noChangeShapeType="1"/>
          </p:cNvCxnSpPr>
          <p:nvPr/>
        </p:nvCxnSpPr>
        <p:spPr bwMode="auto">
          <a:xfrm flipH="1">
            <a:off x="6321425" y="2150372"/>
            <a:ext cx="25400" cy="2544762"/>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2" name="Straight Connector 17">
            <a:extLst>
              <a:ext uri="{FF2B5EF4-FFF2-40B4-BE49-F238E27FC236}">
                <a16:creationId xmlns:a16="http://schemas.microsoft.com/office/drawing/2014/main" id="{B87534DB-69AF-4784-A7F8-2764E8C319B6}"/>
              </a:ext>
            </a:extLst>
          </p:cNvPr>
          <p:cNvCxnSpPr>
            <a:cxnSpLocks noChangeShapeType="1"/>
          </p:cNvCxnSpPr>
          <p:nvPr/>
        </p:nvCxnSpPr>
        <p:spPr bwMode="auto">
          <a:xfrm flipH="1">
            <a:off x="3508375" y="4369697"/>
            <a:ext cx="14288" cy="323850"/>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sp>
        <p:nvSpPr>
          <p:cNvPr id="23" name="TextBox 18">
            <a:extLst>
              <a:ext uri="{FF2B5EF4-FFF2-40B4-BE49-F238E27FC236}">
                <a16:creationId xmlns:a16="http://schemas.microsoft.com/office/drawing/2014/main" id="{4615B96B-E384-48A5-85E7-790C5596CD29}"/>
              </a:ext>
            </a:extLst>
          </p:cNvPr>
          <p:cNvSpPr txBox="1">
            <a:spLocks noChangeArrowheads="1"/>
          </p:cNvSpPr>
          <p:nvPr/>
        </p:nvSpPr>
        <p:spPr bwMode="auto">
          <a:xfrm>
            <a:off x="7481888" y="4497731"/>
            <a:ext cx="1809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BE" altLang="nl-BE" sz="1800" dirty="0">
                <a:solidFill>
                  <a:srgbClr val="756C66"/>
                </a:solidFill>
                <a:latin typeface="Verdana" panose="020B0604030504040204" pitchFamily="34" charset="0"/>
              </a:rPr>
              <a:t>INTEGRATIE</a:t>
            </a:r>
          </a:p>
          <a:p>
            <a:pPr eaLnBrk="1" hangingPunct="1"/>
            <a:r>
              <a:rPr lang="nl-BE" altLang="nl-BE" sz="1800" dirty="0">
                <a:solidFill>
                  <a:srgbClr val="756C66"/>
                </a:solidFill>
                <a:latin typeface="Verdana" panose="020B0604030504040204" pitchFamily="34" charset="0"/>
              </a:rPr>
              <a:t>VERBINDEN</a:t>
            </a:r>
            <a:endParaRPr lang="en-US" altLang="nl-BE" sz="1800" dirty="0">
              <a:solidFill>
                <a:srgbClr val="756C66"/>
              </a:solidFill>
              <a:latin typeface="Verdana" panose="020B0604030504040204" pitchFamily="34" charset="0"/>
            </a:endParaRPr>
          </a:p>
        </p:txBody>
      </p:sp>
      <p:sp>
        <p:nvSpPr>
          <p:cNvPr id="24" name="TextBox 19">
            <a:extLst>
              <a:ext uri="{FF2B5EF4-FFF2-40B4-BE49-F238E27FC236}">
                <a16:creationId xmlns:a16="http://schemas.microsoft.com/office/drawing/2014/main" id="{2B461FA7-0F01-4625-94CA-D8C01A099C1C}"/>
              </a:ext>
            </a:extLst>
          </p:cNvPr>
          <p:cNvSpPr txBox="1">
            <a:spLocks noChangeArrowheads="1"/>
          </p:cNvSpPr>
          <p:nvPr/>
        </p:nvSpPr>
        <p:spPr bwMode="auto">
          <a:xfrm>
            <a:off x="238125" y="353498"/>
            <a:ext cx="2400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BE" altLang="nl-BE" sz="1800" dirty="0">
                <a:solidFill>
                  <a:srgbClr val="756C66"/>
                </a:solidFill>
                <a:latin typeface="Verdana" panose="020B0604030504040204" pitchFamily="34" charset="0"/>
              </a:rPr>
              <a:t>DIFFERENTIATIE</a:t>
            </a:r>
          </a:p>
          <a:p>
            <a:pPr eaLnBrk="1" hangingPunct="1"/>
            <a:r>
              <a:rPr lang="nl-BE" altLang="nl-BE" sz="1800" dirty="0">
                <a:solidFill>
                  <a:srgbClr val="756C66"/>
                </a:solidFill>
                <a:latin typeface="Verdana" panose="020B0604030504040204" pitchFamily="34" charset="0"/>
              </a:rPr>
              <a:t>DIVERSITEIT</a:t>
            </a:r>
            <a:endParaRPr lang="en-US" altLang="nl-BE" sz="1800" dirty="0">
              <a:solidFill>
                <a:srgbClr val="756C66"/>
              </a:solidFill>
              <a:latin typeface="Verdana" panose="020B0604030504040204" pitchFamily="34" charset="0"/>
            </a:endParaRPr>
          </a:p>
        </p:txBody>
      </p:sp>
      <p:sp>
        <p:nvSpPr>
          <p:cNvPr id="25" name="Rectangle 10">
            <a:extLst>
              <a:ext uri="{FF2B5EF4-FFF2-40B4-BE49-F238E27FC236}">
                <a16:creationId xmlns:a16="http://schemas.microsoft.com/office/drawing/2014/main" id="{D6633604-A958-4086-8CF6-0CD43039660E}"/>
              </a:ext>
            </a:extLst>
          </p:cNvPr>
          <p:cNvSpPr>
            <a:spLocks noChangeArrowheads="1"/>
          </p:cNvSpPr>
          <p:nvPr/>
        </p:nvSpPr>
        <p:spPr bwMode="auto">
          <a:xfrm>
            <a:off x="6011863" y="1069284"/>
            <a:ext cx="2940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nl-BE" altLang="en-US" sz="2000" b="1" dirty="0">
                <a:solidFill>
                  <a:srgbClr val="9F3A41"/>
                </a:solidFill>
                <a:latin typeface="Verdana" panose="020B0604030504040204" pitchFamily="34" charset="0"/>
              </a:rPr>
              <a:t>Maatschappelijke Prestatie</a:t>
            </a:r>
            <a:endParaRPr lang="en-US" altLang="en-US" sz="2000" b="1" dirty="0">
              <a:solidFill>
                <a:srgbClr val="9F3A41"/>
              </a:solidFill>
              <a:latin typeface="Verdana" panose="020B0604030504040204" pitchFamily="34" charset="0"/>
            </a:endParaRPr>
          </a:p>
        </p:txBody>
      </p:sp>
      <p:sp>
        <p:nvSpPr>
          <p:cNvPr id="26" name="Rectangle 10">
            <a:extLst>
              <a:ext uri="{FF2B5EF4-FFF2-40B4-BE49-F238E27FC236}">
                <a16:creationId xmlns:a16="http://schemas.microsoft.com/office/drawing/2014/main" id="{2105E013-8FFC-4EA8-B4CB-DF896D51361B}"/>
              </a:ext>
            </a:extLst>
          </p:cNvPr>
          <p:cNvSpPr>
            <a:spLocks noChangeArrowheads="1"/>
          </p:cNvSpPr>
          <p:nvPr/>
        </p:nvSpPr>
        <p:spPr bwMode="auto">
          <a:xfrm>
            <a:off x="-71609" y="1432945"/>
            <a:ext cx="294005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nl-BE" altLang="en-US" sz="1400" dirty="0" err="1">
                <a:solidFill>
                  <a:srgbClr val="9F3A41"/>
                </a:solidFill>
                <a:latin typeface="Verdana" panose="020B0604030504040204" pitchFamily="34" charset="0"/>
              </a:rPr>
              <a:t>OrganisatiePrestatie</a:t>
            </a:r>
            <a:r>
              <a:rPr lang="nl-BE" altLang="en-US" sz="1400" dirty="0">
                <a:solidFill>
                  <a:srgbClr val="9F3A41"/>
                </a:solidFill>
                <a:latin typeface="Verdana" panose="020B0604030504040204" pitchFamily="34" charset="0"/>
              </a:rPr>
              <a:t> x</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Organisatieprestatie 3</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Organisatieprestatie 2</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err="1">
                <a:solidFill>
                  <a:srgbClr val="9F3A41"/>
                </a:solidFill>
                <a:latin typeface="Verdana" panose="020B0604030504040204" pitchFamily="34" charset="0"/>
              </a:rPr>
              <a:t>OrganisatiePrestatie</a:t>
            </a:r>
            <a:r>
              <a:rPr lang="nl-BE" altLang="en-US" sz="1400" dirty="0">
                <a:solidFill>
                  <a:srgbClr val="9F3A41"/>
                </a:solidFill>
                <a:latin typeface="Verdana" panose="020B0604030504040204" pitchFamily="34" charset="0"/>
              </a:rPr>
              <a:t> 1</a:t>
            </a:r>
            <a:endParaRPr lang="en-US" altLang="en-US" sz="1400" dirty="0">
              <a:solidFill>
                <a:srgbClr val="9F3A41"/>
              </a:solidFill>
              <a:latin typeface="Verdana" panose="020B0604030504040204" pitchFamily="34" charset="0"/>
            </a:endParaRPr>
          </a:p>
        </p:txBody>
      </p:sp>
      <p:cxnSp>
        <p:nvCxnSpPr>
          <p:cNvPr id="28" name="Rechte verbindingslijn met pijl 27">
            <a:extLst>
              <a:ext uri="{FF2B5EF4-FFF2-40B4-BE49-F238E27FC236}">
                <a16:creationId xmlns:a16="http://schemas.microsoft.com/office/drawing/2014/main" id="{608BF0F0-9682-45D5-BF5C-94B4D44E5E01}"/>
              </a:ext>
            </a:extLst>
          </p:cNvPr>
          <p:cNvCxnSpPr/>
          <p:nvPr/>
        </p:nvCxnSpPr>
        <p:spPr>
          <a:xfrm>
            <a:off x="2661907" y="5427019"/>
            <a:ext cx="4069660"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30" name="Tekstvak 29">
            <a:extLst>
              <a:ext uri="{FF2B5EF4-FFF2-40B4-BE49-F238E27FC236}">
                <a16:creationId xmlns:a16="http://schemas.microsoft.com/office/drawing/2014/main" id="{011A442E-5596-4EED-9AC1-45A7E6890D5F}"/>
              </a:ext>
            </a:extLst>
          </p:cNvPr>
          <p:cNvSpPr txBox="1"/>
          <p:nvPr/>
        </p:nvSpPr>
        <p:spPr>
          <a:xfrm flipH="1">
            <a:off x="2638425" y="4942570"/>
            <a:ext cx="4649788" cy="369332"/>
          </a:xfrm>
          <a:prstGeom prst="rect">
            <a:avLst/>
          </a:prstGeom>
          <a:noFill/>
        </p:spPr>
        <p:txBody>
          <a:bodyPr wrap="square" rtlCol="0">
            <a:spAutoFit/>
          </a:bodyPr>
          <a:lstStyle/>
          <a:p>
            <a:r>
              <a:rPr lang="nl-NL" dirty="0">
                <a:solidFill>
                  <a:srgbClr val="0070C0"/>
                </a:solidFill>
              </a:rPr>
              <a:t>Integratiemechanismen en Regie-competenties</a:t>
            </a:r>
          </a:p>
        </p:txBody>
      </p:sp>
      <mc:AlternateContent xmlns:mc="http://schemas.openxmlformats.org/markup-compatibility/2006" xmlns:p14="http://schemas.microsoft.com/office/powerpoint/2010/main">
        <mc:Choice Requires="p14">
          <p:contentPart p14:bwMode="auto" r:id="rId3">
            <p14:nvContentPartPr>
              <p14:cNvPr id="27" name="Inkt 26">
                <a:extLst>
                  <a:ext uri="{FF2B5EF4-FFF2-40B4-BE49-F238E27FC236}">
                    <a16:creationId xmlns:a16="http://schemas.microsoft.com/office/drawing/2014/main" id="{4496468F-9761-4193-97AD-9C2146EB3916}"/>
                  </a:ext>
                </a:extLst>
              </p14:cNvPr>
              <p14:cNvContentPartPr/>
              <p14:nvPr/>
            </p14:nvContentPartPr>
            <p14:xfrm>
              <a:off x="2836337" y="4061819"/>
              <a:ext cx="3862387" cy="1555750"/>
            </p14:xfrm>
          </p:contentPart>
        </mc:Choice>
        <mc:Fallback xmlns="">
          <p:pic>
            <p:nvPicPr>
              <p:cNvPr id="27" name="Inkt 26">
                <a:extLst>
                  <a:ext uri="{FF2B5EF4-FFF2-40B4-BE49-F238E27FC236}">
                    <a16:creationId xmlns:a16="http://schemas.microsoft.com/office/drawing/2014/main" id="{4496468F-9761-4193-97AD-9C2146EB3916}"/>
                  </a:ext>
                </a:extLst>
              </p:cNvPr>
              <p:cNvPicPr/>
              <p:nvPr/>
            </p:nvPicPr>
            <p:blipFill>
              <a:blip r:embed="rId4"/>
              <a:stretch>
                <a:fillRect/>
              </a:stretch>
            </p:blipFill>
            <p:spPr>
              <a:xfrm>
                <a:off x="2773338" y="3998840"/>
                <a:ext cx="3988025" cy="1654356"/>
              </a:xfrm>
              <a:prstGeom prst="rect">
                <a:avLst/>
              </a:prstGeom>
            </p:spPr>
          </p:pic>
        </mc:Fallback>
      </mc:AlternateContent>
    </p:spTree>
    <p:extLst>
      <p:ext uri="{BB962C8B-B14F-4D97-AF65-F5344CB8AC3E}">
        <p14:creationId xmlns:p14="http://schemas.microsoft.com/office/powerpoint/2010/main" val="335121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normAutofit/>
          </a:bodyPr>
          <a:lstStyle/>
          <a:p>
            <a:endParaRPr lang="nl-NL" dirty="0">
              <a:solidFill>
                <a:srgbClr val="FF0000"/>
              </a:solidFill>
            </a:endParaRP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8" name="Subtitel 2">
            <a:extLst>
              <a:ext uri="{FF2B5EF4-FFF2-40B4-BE49-F238E27FC236}">
                <a16:creationId xmlns:a16="http://schemas.microsoft.com/office/drawing/2014/main" id="{0F08774E-CC01-429F-9FEB-2EB8D5F3AE8F}"/>
              </a:ext>
            </a:extLst>
          </p:cNvPr>
          <p:cNvSpPr txBox="1">
            <a:spLocks/>
          </p:cNvSpPr>
          <p:nvPr/>
        </p:nvSpPr>
        <p:spPr>
          <a:xfrm>
            <a:off x="0" y="5945731"/>
            <a:ext cx="9144000" cy="920516"/>
          </a:xfrm>
          <a:prstGeom prst="rect">
            <a:avLst/>
          </a:prstGeom>
          <a:solidFill>
            <a:schemeClr val="accent6"/>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dirty="0">
                <a:solidFill>
                  <a:srgbClr val="FF0000"/>
                </a:solidFill>
              </a:rPr>
              <a:t>Beheersmatige reflexen onderdrukken</a:t>
            </a:r>
          </a:p>
        </p:txBody>
      </p:sp>
      <p:pic>
        <p:nvPicPr>
          <p:cNvPr id="10" name="Afbeelding 9" descr="logo powerpoint-2.png">
            <a:extLst>
              <a:ext uri="{FF2B5EF4-FFF2-40B4-BE49-F238E27FC236}">
                <a16:creationId xmlns:a16="http://schemas.microsoft.com/office/drawing/2014/main" id="{B3F71626-F5B6-40C7-B018-F6F3542C4945}"/>
              </a:ext>
            </a:extLst>
          </p:cNvPr>
          <p:cNvPicPr>
            <a:picLocks noChangeAspect="1"/>
          </p:cNvPicPr>
          <p:nvPr/>
        </p:nvPicPr>
        <p:blipFill>
          <a:blip r:embed="rId2"/>
          <a:stretch>
            <a:fillRect/>
          </a:stretch>
        </p:blipFill>
        <p:spPr>
          <a:xfrm>
            <a:off x="6889897" y="5373854"/>
            <a:ext cx="2110185" cy="691082"/>
          </a:xfrm>
          <a:prstGeom prst="rect">
            <a:avLst/>
          </a:prstGeom>
        </p:spPr>
      </p:pic>
      <p:sp>
        <p:nvSpPr>
          <p:cNvPr id="11" name="Rectangle 2">
            <a:extLst>
              <a:ext uri="{FF2B5EF4-FFF2-40B4-BE49-F238E27FC236}">
                <a16:creationId xmlns:a16="http://schemas.microsoft.com/office/drawing/2014/main" id="{C26BCAF0-2A6C-49CC-BE01-767B5196364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cxnSp>
        <p:nvCxnSpPr>
          <p:cNvPr id="12" name="Straight Arrow Connector 2">
            <a:extLst>
              <a:ext uri="{FF2B5EF4-FFF2-40B4-BE49-F238E27FC236}">
                <a16:creationId xmlns:a16="http://schemas.microsoft.com/office/drawing/2014/main" id="{3B739647-A386-409F-8A59-890D57BAE7F1}"/>
              </a:ext>
            </a:extLst>
          </p:cNvPr>
          <p:cNvCxnSpPr>
            <a:cxnSpLocks noChangeShapeType="1"/>
          </p:cNvCxnSpPr>
          <p:nvPr/>
        </p:nvCxnSpPr>
        <p:spPr bwMode="auto">
          <a:xfrm flipH="1">
            <a:off x="2619375" y="1128022"/>
            <a:ext cx="12700" cy="3697287"/>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cxnSp>
        <p:nvCxnSpPr>
          <p:cNvPr id="13" name="Straight Arrow Connector 6">
            <a:extLst>
              <a:ext uri="{FF2B5EF4-FFF2-40B4-BE49-F238E27FC236}">
                <a16:creationId xmlns:a16="http://schemas.microsoft.com/office/drawing/2014/main" id="{02E795C3-655C-4DC2-B003-81704E617504}"/>
              </a:ext>
            </a:extLst>
          </p:cNvPr>
          <p:cNvCxnSpPr>
            <a:cxnSpLocks noChangeShapeType="1"/>
          </p:cNvCxnSpPr>
          <p:nvPr/>
        </p:nvCxnSpPr>
        <p:spPr bwMode="auto">
          <a:xfrm flipH="1" flipV="1">
            <a:off x="2601913" y="4830072"/>
            <a:ext cx="4675187" cy="9525"/>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cxnSp>
        <p:nvCxnSpPr>
          <p:cNvPr id="14" name="Straight Connector 14">
            <a:extLst>
              <a:ext uri="{FF2B5EF4-FFF2-40B4-BE49-F238E27FC236}">
                <a16:creationId xmlns:a16="http://schemas.microsoft.com/office/drawing/2014/main" id="{66AEA417-6A47-4EB2-B14F-A1FB503DF039}"/>
              </a:ext>
            </a:extLst>
          </p:cNvPr>
          <p:cNvCxnSpPr>
            <a:cxnSpLocks noChangeShapeType="1"/>
          </p:cNvCxnSpPr>
          <p:nvPr/>
        </p:nvCxnSpPr>
        <p:spPr bwMode="auto">
          <a:xfrm>
            <a:off x="2836863" y="1396309"/>
            <a:ext cx="3617912" cy="0"/>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5" name="Straight Connector 17">
            <a:extLst>
              <a:ext uri="{FF2B5EF4-FFF2-40B4-BE49-F238E27FC236}">
                <a16:creationId xmlns:a16="http://schemas.microsoft.com/office/drawing/2014/main" id="{71A0DE63-527D-42DB-820B-D166E63F2D09}"/>
              </a:ext>
            </a:extLst>
          </p:cNvPr>
          <p:cNvCxnSpPr>
            <a:cxnSpLocks noChangeShapeType="1"/>
          </p:cNvCxnSpPr>
          <p:nvPr/>
        </p:nvCxnSpPr>
        <p:spPr bwMode="auto">
          <a:xfrm flipH="1">
            <a:off x="7259638" y="1732859"/>
            <a:ext cx="28575" cy="29384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6" name="Straight Connector 9">
            <a:extLst>
              <a:ext uri="{FF2B5EF4-FFF2-40B4-BE49-F238E27FC236}">
                <a16:creationId xmlns:a16="http://schemas.microsoft.com/office/drawing/2014/main" id="{C2042B83-4729-43E6-A761-7527155A5DB6}"/>
              </a:ext>
            </a:extLst>
          </p:cNvPr>
          <p:cNvCxnSpPr/>
          <p:nvPr/>
        </p:nvCxnSpPr>
        <p:spPr bwMode="auto">
          <a:xfrm>
            <a:off x="2731994" y="2934960"/>
            <a:ext cx="2030506" cy="1842247"/>
          </a:xfrm>
          <a:prstGeom prst="line">
            <a:avLst/>
          </a:prstGeom>
          <a:noFill/>
          <a:ln w="38100" cap="flat" cmpd="sng" algn="ctr">
            <a:solidFill>
              <a:srgbClr val="CC0000"/>
            </a:solidFill>
            <a:prstDash val="solid"/>
            <a:round/>
            <a:headEnd type="triangle" w="med" len="med"/>
            <a:tailEnd type="triangle" w="med" len="med"/>
          </a:ln>
          <a:effectLst>
            <a:glow>
              <a:schemeClr val="accent1">
                <a:alpha val="40000"/>
              </a:schemeClr>
            </a:glow>
          </a:effectLst>
        </p:spPr>
      </p:cxnSp>
      <p:cxnSp>
        <p:nvCxnSpPr>
          <p:cNvPr id="17" name="Straight Connector 14">
            <a:extLst>
              <a:ext uri="{FF2B5EF4-FFF2-40B4-BE49-F238E27FC236}">
                <a16:creationId xmlns:a16="http://schemas.microsoft.com/office/drawing/2014/main" id="{C36AF8F4-1328-4E3E-9639-281F0CDBBB74}"/>
              </a:ext>
            </a:extLst>
          </p:cNvPr>
          <p:cNvCxnSpPr>
            <a:cxnSpLocks noChangeShapeType="1"/>
          </p:cNvCxnSpPr>
          <p:nvPr/>
        </p:nvCxnSpPr>
        <p:spPr bwMode="auto">
          <a:xfrm>
            <a:off x="2836863" y="2139259"/>
            <a:ext cx="3516312" cy="3175"/>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8" name="Straight Connector 14">
            <a:extLst>
              <a:ext uri="{FF2B5EF4-FFF2-40B4-BE49-F238E27FC236}">
                <a16:creationId xmlns:a16="http://schemas.microsoft.com/office/drawing/2014/main" id="{BA1C8B9E-1469-4CF7-AA2E-E2087CD61E6E}"/>
              </a:ext>
            </a:extLst>
          </p:cNvPr>
          <p:cNvCxnSpPr>
            <a:cxnSpLocks noChangeShapeType="1"/>
          </p:cNvCxnSpPr>
          <p:nvPr/>
        </p:nvCxnSpPr>
        <p:spPr bwMode="auto">
          <a:xfrm>
            <a:off x="2836863" y="2882209"/>
            <a:ext cx="2586037" cy="7938"/>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9" name="Straight Connector 14">
            <a:extLst>
              <a:ext uri="{FF2B5EF4-FFF2-40B4-BE49-F238E27FC236}">
                <a16:creationId xmlns:a16="http://schemas.microsoft.com/office/drawing/2014/main" id="{E6A33DC8-2964-4D76-848C-DA7D9F640CB3}"/>
              </a:ext>
            </a:extLst>
          </p:cNvPr>
          <p:cNvCxnSpPr>
            <a:cxnSpLocks noChangeShapeType="1"/>
          </p:cNvCxnSpPr>
          <p:nvPr/>
        </p:nvCxnSpPr>
        <p:spPr bwMode="auto">
          <a:xfrm>
            <a:off x="2836863" y="4368109"/>
            <a:ext cx="685800" cy="7938"/>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0" name="Straight Connector 14">
            <a:extLst>
              <a:ext uri="{FF2B5EF4-FFF2-40B4-BE49-F238E27FC236}">
                <a16:creationId xmlns:a16="http://schemas.microsoft.com/office/drawing/2014/main" id="{0749A577-416D-4C9E-84C4-F10D1600F3A6}"/>
              </a:ext>
            </a:extLst>
          </p:cNvPr>
          <p:cNvCxnSpPr>
            <a:cxnSpLocks noChangeShapeType="1"/>
          </p:cNvCxnSpPr>
          <p:nvPr/>
        </p:nvCxnSpPr>
        <p:spPr bwMode="auto">
          <a:xfrm>
            <a:off x="2836863" y="3625159"/>
            <a:ext cx="1639887" cy="47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1" name="Straight Connector 17">
            <a:extLst>
              <a:ext uri="{FF2B5EF4-FFF2-40B4-BE49-F238E27FC236}">
                <a16:creationId xmlns:a16="http://schemas.microsoft.com/office/drawing/2014/main" id="{91F605D7-7D59-43A6-8F90-72FD0A8B0A64}"/>
              </a:ext>
            </a:extLst>
          </p:cNvPr>
          <p:cNvCxnSpPr>
            <a:cxnSpLocks noChangeShapeType="1"/>
          </p:cNvCxnSpPr>
          <p:nvPr/>
        </p:nvCxnSpPr>
        <p:spPr bwMode="auto">
          <a:xfrm flipH="1">
            <a:off x="5383213" y="2890147"/>
            <a:ext cx="36512" cy="1804987"/>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2" name="Straight Connector 17">
            <a:extLst>
              <a:ext uri="{FF2B5EF4-FFF2-40B4-BE49-F238E27FC236}">
                <a16:creationId xmlns:a16="http://schemas.microsoft.com/office/drawing/2014/main" id="{452DDC7F-7B67-4A51-81A5-CB12ACFBE409}"/>
              </a:ext>
            </a:extLst>
          </p:cNvPr>
          <p:cNvCxnSpPr>
            <a:cxnSpLocks noChangeShapeType="1"/>
          </p:cNvCxnSpPr>
          <p:nvPr/>
        </p:nvCxnSpPr>
        <p:spPr bwMode="auto">
          <a:xfrm>
            <a:off x="4478338" y="3642622"/>
            <a:ext cx="6350" cy="1052512"/>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3" name="Straight Connector 17">
            <a:extLst>
              <a:ext uri="{FF2B5EF4-FFF2-40B4-BE49-F238E27FC236}">
                <a16:creationId xmlns:a16="http://schemas.microsoft.com/office/drawing/2014/main" id="{F1F38F26-08E8-4D7B-87B5-0AB768DF9DA9}"/>
              </a:ext>
            </a:extLst>
          </p:cNvPr>
          <p:cNvCxnSpPr>
            <a:cxnSpLocks noChangeShapeType="1"/>
          </p:cNvCxnSpPr>
          <p:nvPr/>
        </p:nvCxnSpPr>
        <p:spPr bwMode="auto">
          <a:xfrm flipH="1">
            <a:off x="6321425" y="2150372"/>
            <a:ext cx="25400" cy="2544762"/>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4" name="Straight Connector 17">
            <a:extLst>
              <a:ext uri="{FF2B5EF4-FFF2-40B4-BE49-F238E27FC236}">
                <a16:creationId xmlns:a16="http://schemas.microsoft.com/office/drawing/2014/main" id="{7FFA12CD-A0F4-45DD-854B-1814D863F836}"/>
              </a:ext>
            </a:extLst>
          </p:cNvPr>
          <p:cNvCxnSpPr>
            <a:cxnSpLocks noChangeShapeType="1"/>
          </p:cNvCxnSpPr>
          <p:nvPr/>
        </p:nvCxnSpPr>
        <p:spPr bwMode="auto">
          <a:xfrm flipH="1">
            <a:off x="3508375" y="4369697"/>
            <a:ext cx="14288" cy="323850"/>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sp>
        <p:nvSpPr>
          <p:cNvPr id="25" name="TextBox 18">
            <a:extLst>
              <a:ext uri="{FF2B5EF4-FFF2-40B4-BE49-F238E27FC236}">
                <a16:creationId xmlns:a16="http://schemas.microsoft.com/office/drawing/2014/main" id="{D6C73202-45A2-4FBD-8F42-5AAC1FA5ECEC}"/>
              </a:ext>
            </a:extLst>
          </p:cNvPr>
          <p:cNvSpPr txBox="1">
            <a:spLocks noChangeArrowheads="1"/>
          </p:cNvSpPr>
          <p:nvPr/>
        </p:nvSpPr>
        <p:spPr bwMode="auto">
          <a:xfrm>
            <a:off x="7481888" y="4497731"/>
            <a:ext cx="1809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BE" altLang="nl-BE" sz="1800" dirty="0">
                <a:solidFill>
                  <a:srgbClr val="756C66"/>
                </a:solidFill>
                <a:latin typeface="Verdana" panose="020B0604030504040204" pitchFamily="34" charset="0"/>
              </a:rPr>
              <a:t>INTEGRATIE</a:t>
            </a:r>
          </a:p>
          <a:p>
            <a:pPr eaLnBrk="1" hangingPunct="1"/>
            <a:r>
              <a:rPr lang="nl-BE" altLang="nl-BE" sz="1800" dirty="0">
                <a:solidFill>
                  <a:srgbClr val="756C66"/>
                </a:solidFill>
                <a:latin typeface="Verdana" panose="020B0604030504040204" pitchFamily="34" charset="0"/>
              </a:rPr>
              <a:t>VERBINDEN</a:t>
            </a:r>
            <a:endParaRPr lang="en-US" altLang="nl-BE" sz="1800" dirty="0">
              <a:solidFill>
                <a:srgbClr val="756C66"/>
              </a:solidFill>
              <a:latin typeface="Verdana" panose="020B0604030504040204" pitchFamily="34" charset="0"/>
            </a:endParaRPr>
          </a:p>
        </p:txBody>
      </p:sp>
      <p:sp>
        <p:nvSpPr>
          <p:cNvPr id="26" name="TextBox 19">
            <a:extLst>
              <a:ext uri="{FF2B5EF4-FFF2-40B4-BE49-F238E27FC236}">
                <a16:creationId xmlns:a16="http://schemas.microsoft.com/office/drawing/2014/main" id="{68774029-19A8-4E44-81C9-06DE37B095A1}"/>
              </a:ext>
            </a:extLst>
          </p:cNvPr>
          <p:cNvSpPr txBox="1">
            <a:spLocks noChangeArrowheads="1"/>
          </p:cNvSpPr>
          <p:nvPr/>
        </p:nvSpPr>
        <p:spPr bwMode="auto">
          <a:xfrm>
            <a:off x="238125" y="353498"/>
            <a:ext cx="2400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BE" altLang="nl-BE" sz="1800" dirty="0">
                <a:solidFill>
                  <a:srgbClr val="756C66"/>
                </a:solidFill>
                <a:latin typeface="Verdana" panose="020B0604030504040204" pitchFamily="34" charset="0"/>
              </a:rPr>
              <a:t>DIFFERENTIATIE</a:t>
            </a:r>
          </a:p>
          <a:p>
            <a:pPr eaLnBrk="1" hangingPunct="1"/>
            <a:r>
              <a:rPr lang="nl-BE" altLang="nl-BE" sz="1800" dirty="0">
                <a:solidFill>
                  <a:srgbClr val="756C66"/>
                </a:solidFill>
                <a:latin typeface="Verdana" panose="020B0604030504040204" pitchFamily="34" charset="0"/>
              </a:rPr>
              <a:t>DIVERSITEIT</a:t>
            </a:r>
            <a:endParaRPr lang="en-US" altLang="nl-BE" sz="1800" dirty="0">
              <a:solidFill>
                <a:srgbClr val="756C66"/>
              </a:solidFill>
              <a:latin typeface="Verdana" panose="020B0604030504040204" pitchFamily="34" charset="0"/>
            </a:endParaRPr>
          </a:p>
        </p:txBody>
      </p:sp>
      <p:sp>
        <p:nvSpPr>
          <p:cNvPr id="27" name="Rectangle 10">
            <a:extLst>
              <a:ext uri="{FF2B5EF4-FFF2-40B4-BE49-F238E27FC236}">
                <a16:creationId xmlns:a16="http://schemas.microsoft.com/office/drawing/2014/main" id="{E359C8F9-9A11-4887-9ABE-608C44EF4879}"/>
              </a:ext>
            </a:extLst>
          </p:cNvPr>
          <p:cNvSpPr>
            <a:spLocks noChangeArrowheads="1"/>
          </p:cNvSpPr>
          <p:nvPr/>
        </p:nvSpPr>
        <p:spPr bwMode="auto">
          <a:xfrm>
            <a:off x="6011863" y="1069284"/>
            <a:ext cx="2940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nl-BE" altLang="en-US" sz="2000" b="1" dirty="0">
                <a:solidFill>
                  <a:srgbClr val="9F3A41"/>
                </a:solidFill>
                <a:latin typeface="Verdana" panose="020B0604030504040204" pitchFamily="34" charset="0"/>
              </a:rPr>
              <a:t>Maatschappelijke Prestatie</a:t>
            </a:r>
            <a:endParaRPr lang="en-US" altLang="en-US" sz="2000" b="1" dirty="0">
              <a:solidFill>
                <a:srgbClr val="9F3A41"/>
              </a:solidFill>
              <a:latin typeface="Verdana" panose="020B0604030504040204" pitchFamily="34" charset="0"/>
            </a:endParaRPr>
          </a:p>
        </p:txBody>
      </p:sp>
      <p:sp>
        <p:nvSpPr>
          <p:cNvPr id="28" name="Rectangle 10">
            <a:extLst>
              <a:ext uri="{FF2B5EF4-FFF2-40B4-BE49-F238E27FC236}">
                <a16:creationId xmlns:a16="http://schemas.microsoft.com/office/drawing/2014/main" id="{47EF1AC4-ADFC-45B4-B6CD-A4BF6F0114F4}"/>
              </a:ext>
            </a:extLst>
          </p:cNvPr>
          <p:cNvSpPr>
            <a:spLocks noChangeArrowheads="1"/>
          </p:cNvSpPr>
          <p:nvPr/>
        </p:nvSpPr>
        <p:spPr bwMode="auto">
          <a:xfrm>
            <a:off x="-71609" y="1432945"/>
            <a:ext cx="294005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nl-BE" altLang="en-US" sz="1400" dirty="0" err="1">
                <a:solidFill>
                  <a:srgbClr val="9F3A41"/>
                </a:solidFill>
                <a:latin typeface="Verdana" panose="020B0604030504040204" pitchFamily="34" charset="0"/>
              </a:rPr>
              <a:t>OrganisatiePrestatie</a:t>
            </a:r>
            <a:r>
              <a:rPr lang="nl-BE" altLang="en-US" sz="1400" dirty="0">
                <a:solidFill>
                  <a:srgbClr val="9F3A41"/>
                </a:solidFill>
                <a:latin typeface="Verdana" panose="020B0604030504040204" pitchFamily="34" charset="0"/>
              </a:rPr>
              <a:t> x</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Organisatieprestatie 3</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Organisatieprestatie 2</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err="1">
                <a:solidFill>
                  <a:srgbClr val="9F3A41"/>
                </a:solidFill>
                <a:latin typeface="Verdana" panose="020B0604030504040204" pitchFamily="34" charset="0"/>
              </a:rPr>
              <a:t>OrganisatiePrestatie</a:t>
            </a:r>
            <a:r>
              <a:rPr lang="nl-BE" altLang="en-US" sz="1400" dirty="0">
                <a:solidFill>
                  <a:srgbClr val="9F3A41"/>
                </a:solidFill>
                <a:latin typeface="Verdana" panose="020B0604030504040204" pitchFamily="34" charset="0"/>
              </a:rPr>
              <a:t> 1</a:t>
            </a:r>
            <a:endParaRPr lang="en-US" altLang="en-US" sz="1400" dirty="0">
              <a:solidFill>
                <a:srgbClr val="9F3A41"/>
              </a:solidFill>
              <a:latin typeface="Verdana" panose="020B0604030504040204" pitchFamily="34" charset="0"/>
            </a:endParaRPr>
          </a:p>
        </p:txBody>
      </p:sp>
      <p:cxnSp>
        <p:nvCxnSpPr>
          <p:cNvPr id="29" name="Rechte verbindingslijn met pijl 28">
            <a:extLst>
              <a:ext uri="{FF2B5EF4-FFF2-40B4-BE49-F238E27FC236}">
                <a16:creationId xmlns:a16="http://schemas.microsoft.com/office/drawing/2014/main" id="{A6B99D9A-F6F5-4445-BC8A-75DF06041C48}"/>
              </a:ext>
            </a:extLst>
          </p:cNvPr>
          <p:cNvCxnSpPr>
            <a:cxnSpLocks/>
          </p:cNvCxnSpPr>
          <p:nvPr/>
        </p:nvCxnSpPr>
        <p:spPr>
          <a:xfrm>
            <a:off x="1242391" y="1321904"/>
            <a:ext cx="0" cy="3349418"/>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Tekstvak 30">
            <a:extLst>
              <a:ext uri="{FF2B5EF4-FFF2-40B4-BE49-F238E27FC236}">
                <a16:creationId xmlns:a16="http://schemas.microsoft.com/office/drawing/2014/main" id="{42C13AA6-B200-485E-BD42-F6B009A1F7F1}"/>
              </a:ext>
            </a:extLst>
          </p:cNvPr>
          <p:cNvSpPr txBox="1"/>
          <p:nvPr/>
        </p:nvSpPr>
        <p:spPr>
          <a:xfrm flipH="1">
            <a:off x="324016" y="4711151"/>
            <a:ext cx="2062162" cy="369332"/>
          </a:xfrm>
          <a:prstGeom prst="rect">
            <a:avLst/>
          </a:prstGeom>
          <a:noFill/>
        </p:spPr>
        <p:txBody>
          <a:bodyPr wrap="square" rtlCol="0">
            <a:spAutoFit/>
          </a:bodyPr>
          <a:lstStyle/>
          <a:p>
            <a:r>
              <a:rPr lang="nl-NL" dirty="0">
                <a:solidFill>
                  <a:srgbClr val="FF0000"/>
                </a:solidFill>
              </a:rPr>
              <a:t>Projectbeheersing</a:t>
            </a:r>
          </a:p>
        </p:txBody>
      </p:sp>
    </p:spTree>
    <p:extLst>
      <p:ext uri="{BB962C8B-B14F-4D97-AF65-F5344CB8AC3E}">
        <p14:creationId xmlns:p14="http://schemas.microsoft.com/office/powerpoint/2010/main" val="258916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normAutofit/>
          </a:bodyPr>
          <a:lstStyle/>
          <a:p>
            <a:r>
              <a:rPr lang="nl-NL" dirty="0" err="1">
                <a:solidFill>
                  <a:srgbClr val="FF0000"/>
                </a:solidFill>
              </a:rPr>
              <a:t>Beheersingsparadox</a:t>
            </a:r>
            <a:endParaRPr lang="nl-NL" dirty="0">
              <a:solidFill>
                <a:srgbClr val="FF0000"/>
              </a:solidFill>
            </a:endParaRP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 name="Rechthoek 1">
            <a:extLst>
              <a:ext uri="{FF2B5EF4-FFF2-40B4-BE49-F238E27FC236}">
                <a16:creationId xmlns:a16="http://schemas.microsoft.com/office/drawing/2014/main" id="{8A43B8F4-39AE-488C-B2C6-0661D24A4EFD}"/>
              </a:ext>
            </a:extLst>
          </p:cNvPr>
          <p:cNvSpPr/>
          <p:nvPr/>
        </p:nvSpPr>
        <p:spPr>
          <a:xfrm>
            <a:off x="632690" y="836607"/>
            <a:ext cx="7878619" cy="2862322"/>
          </a:xfrm>
          <a:prstGeom prst="rect">
            <a:avLst/>
          </a:prstGeom>
        </p:spPr>
        <p:txBody>
          <a:bodyPr wrap="square">
            <a:spAutoFit/>
          </a:bodyPr>
          <a:lstStyle/>
          <a:p>
            <a:pPr>
              <a:buSzPts val="1000"/>
              <a:tabLst>
                <a:tab pos="457200" algn="l"/>
              </a:tabLst>
            </a:pPr>
            <a:r>
              <a:rPr lang="nl-NL" sz="2000" b="1" dirty="0">
                <a:latin typeface="Arial" panose="020B0604020202020204" pitchFamily="34" charset="0"/>
                <a:ea typeface="Times New Roman" panose="02020603050405020304" pitchFamily="18" charset="0"/>
                <a:cs typeface="Arial" panose="020B0604020202020204" pitchFamily="34" charset="0"/>
              </a:rPr>
              <a:t>“</a:t>
            </a:r>
            <a:r>
              <a:rPr lang="nl-NL" sz="2000" b="1" dirty="0" err="1">
                <a:latin typeface="Arial" panose="020B0604020202020204" pitchFamily="34" charset="0"/>
                <a:ea typeface="Times New Roman" panose="02020603050405020304" pitchFamily="18" charset="0"/>
                <a:cs typeface="Arial" panose="020B0604020202020204" pitchFamily="34" charset="0"/>
              </a:rPr>
              <a:t>Beheersingsparadox</a:t>
            </a:r>
            <a:r>
              <a:rPr lang="nl-NL" sz="2000" b="1" dirty="0">
                <a:latin typeface="Arial" panose="020B0604020202020204" pitchFamily="34" charset="0"/>
                <a:ea typeface="Times New Roman" panose="02020603050405020304" pitchFamily="18" charset="0"/>
                <a:cs typeface="Arial" panose="020B0604020202020204" pitchFamily="34" charset="0"/>
              </a:rPr>
              <a:t>”</a:t>
            </a:r>
            <a:r>
              <a:rPr lang="nl-NL" sz="2000" dirty="0">
                <a:latin typeface="Arial" panose="020B0604020202020204" pitchFamily="34" charset="0"/>
                <a:ea typeface="Times New Roman" panose="02020603050405020304" pitchFamily="18" charset="0"/>
                <a:cs typeface="Arial" panose="020B0604020202020204" pitchFamily="34" charset="0"/>
              </a:rPr>
              <a:t> bij complexe samenwerking</a:t>
            </a:r>
          </a:p>
          <a:p>
            <a:pPr marL="342900" indent="-342900">
              <a:buSzPts val="1000"/>
              <a:buFontTx/>
              <a:buChar char="-"/>
              <a:tabLst>
                <a:tab pos="457200" algn="l"/>
              </a:tabLst>
            </a:pPr>
            <a:endParaRPr lang="nl-NL"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buSzPts val="1000"/>
              <a:buFontTx/>
              <a:buChar char="-"/>
              <a:tabLst>
                <a:tab pos="457200" algn="l"/>
              </a:tabLst>
            </a:pPr>
            <a:r>
              <a:rPr lang="nl-NL" sz="2000" dirty="0">
                <a:latin typeface="Arial" panose="020B0604020202020204" pitchFamily="34" charset="0"/>
                <a:ea typeface="Times New Roman" panose="02020603050405020304" pitchFamily="18" charset="0"/>
                <a:cs typeface="Arial" panose="020B0604020202020204" pitchFamily="34" charset="0"/>
              </a:rPr>
              <a:t>bij ketenvraagstukken neemt de kans op daadwerkelijke impact sterk af als beheersmatige overwegingen dominant worden;</a:t>
            </a:r>
          </a:p>
          <a:p>
            <a:pPr marL="342900" indent="-342900">
              <a:buSzPts val="1000"/>
              <a:buFontTx/>
              <a:buChar char="-"/>
              <a:tabLst>
                <a:tab pos="457200" algn="l"/>
              </a:tabLst>
            </a:pPr>
            <a:endParaRPr lang="nl-NL"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buSzPts val="1000"/>
              <a:buFontTx/>
              <a:buChar char="-"/>
              <a:tabLst>
                <a:tab pos="457200" algn="l"/>
              </a:tabLst>
            </a:pPr>
            <a:r>
              <a:rPr lang="nl-NL" sz="2000" dirty="0">
                <a:latin typeface="Arial" panose="020B0604020202020204" pitchFamily="34" charset="0"/>
                <a:ea typeface="Times New Roman" panose="02020603050405020304" pitchFamily="18" charset="0"/>
                <a:cs typeface="Arial" panose="020B0604020202020204" pitchFamily="34" charset="0"/>
              </a:rPr>
              <a:t>juist in complexe, meervoudige, omstandigheden (“</a:t>
            </a:r>
            <a:r>
              <a:rPr lang="nl-NL" sz="2000" dirty="0" err="1">
                <a:latin typeface="Arial" panose="020B0604020202020204" pitchFamily="34" charset="0"/>
                <a:ea typeface="Times New Roman" panose="02020603050405020304" pitchFamily="18" charset="0"/>
                <a:cs typeface="Arial" panose="020B0604020202020204" pitchFamily="34" charset="0"/>
              </a:rPr>
              <a:t>Fuzzy</a:t>
            </a:r>
            <a:r>
              <a:rPr lang="nl-NL" sz="2000" dirty="0">
                <a:latin typeface="Arial" panose="020B0604020202020204" pitchFamily="34" charset="0"/>
                <a:ea typeface="Times New Roman" panose="02020603050405020304" pitchFamily="18" charset="0"/>
                <a:cs typeface="Arial" panose="020B0604020202020204" pitchFamily="34" charset="0"/>
              </a:rPr>
              <a:t> Front End”) heeft iedereen extra behoefte aan beheersing (“klein houden” is de beheersmatige reflex)</a:t>
            </a:r>
          </a:p>
          <a:p>
            <a:pPr>
              <a:buSzPts val="1000"/>
              <a:tabLst>
                <a:tab pos="457200" algn="l"/>
              </a:tabLst>
            </a:pPr>
            <a:endParaRPr lang="nl-NL"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408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normAutofit/>
          </a:bodyPr>
          <a:lstStyle/>
          <a:p>
            <a:r>
              <a:rPr lang="nl-NL" dirty="0">
                <a:solidFill>
                  <a:srgbClr val="FF0000"/>
                </a:solidFill>
              </a:rPr>
              <a:t>Gebrek aan regie</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7" name="Afbeelding 6">
            <a:extLst>
              <a:ext uri="{FF2B5EF4-FFF2-40B4-BE49-F238E27FC236}">
                <a16:creationId xmlns:a16="http://schemas.microsoft.com/office/drawing/2014/main" id="{2A29D937-8DEE-48DE-8CD7-1A3AEC8BAE88}"/>
              </a:ext>
            </a:extLst>
          </p:cNvPr>
          <p:cNvPicPr>
            <a:picLocks noChangeAspect="1"/>
          </p:cNvPicPr>
          <p:nvPr/>
        </p:nvPicPr>
        <p:blipFill>
          <a:blip r:embed="rId3"/>
          <a:stretch>
            <a:fillRect/>
          </a:stretch>
        </p:blipFill>
        <p:spPr>
          <a:xfrm>
            <a:off x="1215861" y="570388"/>
            <a:ext cx="6712278" cy="4517528"/>
          </a:xfrm>
          <a:prstGeom prst="rect">
            <a:avLst/>
          </a:prstGeom>
        </p:spPr>
      </p:pic>
    </p:spTree>
    <p:extLst>
      <p:ext uri="{BB962C8B-B14F-4D97-AF65-F5344CB8AC3E}">
        <p14:creationId xmlns:p14="http://schemas.microsoft.com/office/powerpoint/2010/main" val="250110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normAutofit/>
          </a:bodyPr>
          <a:lstStyle/>
          <a:p>
            <a:r>
              <a:rPr lang="nl-NL" dirty="0">
                <a:solidFill>
                  <a:srgbClr val="FF0000"/>
                </a:solidFill>
              </a:rPr>
              <a:t>Vervreemding</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 name="Picture 2">
            <a:extLst>
              <a:ext uri="{FF2B5EF4-FFF2-40B4-BE49-F238E27FC236}">
                <a16:creationId xmlns:a16="http://schemas.microsoft.com/office/drawing/2014/main" id="{7322A6E5-75D3-4804-9C80-CCA5E4762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09" y="1301228"/>
            <a:ext cx="33051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185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Afbeelding 2">
            <a:extLst>
              <a:ext uri="{FF2B5EF4-FFF2-40B4-BE49-F238E27FC236}">
                <a16:creationId xmlns:a16="http://schemas.microsoft.com/office/drawing/2014/main" id="{42CEB692-ADB3-4CDF-B2D1-B7A246B55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84313"/>
            <a:ext cx="55848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Afbeelding 2">
            <a:extLst>
              <a:ext uri="{FF2B5EF4-FFF2-40B4-BE49-F238E27FC236}">
                <a16:creationId xmlns:a16="http://schemas.microsoft.com/office/drawing/2014/main" id="{42CEB692-ADB3-4CDF-B2D1-B7A246B55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84313"/>
            <a:ext cx="55848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kstvak 5">
            <a:extLst>
              <a:ext uri="{FF2B5EF4-FFF2-40B4-BE49-F238E27FC236}">
                <a16:creationId xmlns:a16="http://schemas.microsoft.com/office/drawing/2014/main" id="{2CF8874C-ACE6-4B82-8F01-40E19F9AC1AF}"/>
              </a:ext>
            </a:extLst>
          </p:cNvPr>
          <p:cNvSpPr txBox="1">
            <a:spLocks noChangeArrowheads="1"/>
          </p:cNvSpPr>
          <p:nvPr/>
        </p:nvSpPr>
        <p:spPr bwMode="auto">
          <a:xfrm>
            <a:off x="1547813" y="3500438"/>
            <a:ext cx="6048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nl-NL" sz="2800" dirty="0"/>
              <a:t>“Verantwoordelijkheid voor een deel 			= </a:t>
            </a:r>
          </a:p>
          <a:p>
            <a:r>
              <a:rPr lang="nl-NL" altLang="nl-NL" sz="2800" dirty="0"/>
              <a:t>medeverantwoordelijkheid voor het geheel”</a:t>
            </a:r>
          </a:p>
        </p:txBody>
      </p:sp>
      <p:pic>
        <p:nvPicPr>
          <p:cNvPr id="3" name="Afbeelding 2">
            <a:extLst>
              <a:ext uri="{FF2B5EF4-FFF2-40B4-BE49-F238E27FC236}">
                <a16:creationId xmlns:a16="http://schemas.microsoft.com/office/drawing/2014/main" id="{75FE7D63-1757-4D1D-8DDD-881D1AC16823}"/>
              </a:ext>
            </a:extLst>
          </p:cNvPr>
          <p:cNvPicPr>
            <a:picLocks noChangeAspect="1"/>
          </p:cNvPicPr>
          <p:nvPr/>
        </p:nvPicPr>
        <p:blipFill>
          <a:blip r:embed="rId4"/>
          <a:stretch>
            <a:fillRect/>
          </a:stretch>
        </p:blipFill>
        <p:spPr>
          <a:xfrm>
            <a:off x="5020770" y="604032"/>
            <a:ext cx="3164098" cy="2523963"/>
          </a:xfrm>
          <a:prstGeom prst="rect">
            <a:avLst/>
          </a:prstGeom>
        </p:spPr>
      </p:pic>
    </p:spTree>
    <p:extLst>
      <p:ext uri="{BB962C8B-B14F-4D97-AF65-F5344CB8AC3E}">
        <p14:creationId xmlns:p14="http://schemas.microsoft.com/office/powerpoint/2010/main" val="707186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normAutofit/>
          </a:bodyPr>
          <a:lstStyle/>
          <a:p>
            <a:r>
              <a:rPr lang="nl-NL" dirty="0">
                <a:solidFill>
                  <a:srgbClr val="FF0000"/>
                </a:solidFill>
              </a:rPr>
              <a:t>Hoe ver zijn jullie?</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 name="Tekstvak 5">
            <a:extLst>
              <a:ext uri="{FF2B5EF4-FFF2-40B4-BE49-F238E27FC236}">
                <a16:creationId xmlns:a16="http://schemas.microsoft.com/office/drawing/2014/main" id="{349A4A87-02A1-4742-80D4-6A925C6E1931}"/>
              </a:ext>
            </a:extLst>
          </p:cNvPr>
          <p:cNvSpPr txBox="1">
            <a:spLocks noChangeArrowheads="1"/>
          </p:cNvSpPr>
          <p:nvPr/>
        </p:nvSpPr>
        <p:spPr bwMode="auto">
          <a:xfrm>
            <a:off x="1143776" y="1613118"/>
            <a:ext cx="66817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nl-NL" sz="2800" dirty="0"/>
              <a:t>In hoeverre ervaren jullie eigenaarschap van de relevante partijen?</a:t>
            </a:r>
          </a:p>
          <a:p>
            <a:endParaRPr lang="nl-NL" altLang="nl-NL" sz="2800" dirty="0"/>
          </a:p>
          <a:p>
            <a:r>
              <a:rPr lang="nl-NL" altLang="nl-NL" sz="2800" dirty="0"/>
              <a:t>Waar merk je dat aan?</a:t>
            </a:r>
          </a:p>
        </p:txBody>
      </p:sp>
      <p:sp>
        <p:nvSpPr>
          <p:cNvPr id="6" name="Tekstvak 5">
            <a:extLst>
              <a:ext uri="{FF2B5EF4-FFF2-40B4-BE49-F238E27FC236}">
                <a16:creationId xmlns:a16="http://schemas.microsoft.com/office/drawing/2014/main" id="{700AABE3-F419-4CAF-93D5-06355A8EBCA4}"/>
              </a:ext>
            </a:extLst>
          </p:cNvPr>
          <p:cNvSpPr txBox="1">
            <a:spLocks noChangeArrowheads="1"/>
          </p:cNvSpPr>
          <p:nvPr/>
        </p:nvSpPr>
        <p:spPr bwMode="auto">
          <a:xfrm>
            <a:off x="697604" y="4706329"/>
            <a:ext cx="6048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nl-NL" sz="2000" dirty="0"/>
              <a:t>“Verantwoordelijkheid voor een deel 			= </a:t>
            </a:r>
          </a:p>
          <a:p>
            <a:r>
              <a:rPr lang="nl-NL" altLang="nl-NL" sz="2000" dirty="0"/>
              <a:t>medeverantwoordelijkheid voor het geheel”</a:t>
            </a:r>
          </a:p>
        </p:txBody>
      </p:sp>
    </p:spTree>
    <p:extLst>
      <p:ext uri="{BB962C8B-B14F-4D97-AF65-F5344CB8AC3E}">
        <p14:creationId xmlns:p14="http://schemas.microsoft.com/office/powerpoint/2010/main" val="2334703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6025244"/>
            <a:ext cx="9144000" cy="920516"/>
          </a:xfrm>
          <a:solidFill>
            <a:schemeClr val="accent6"/>
          </a:solidFill>
        </p:spPr>
        <p:txBody>
          <a:bodyPr>
            <a:normAutofit/>
          </a:bodyPr>
          <a:lstStyle/>
          <a:p>
            <a:r>
              <a:rPr lang="nl-NL" dirty="0">
                <a:solidFill>
                  <a:srgbClr val="FF0000"/>
                </a:solidFill>
              </a:rPr>
              <a:t>Samen Sturen</a:t>
            </a:r>
          </a:p>
        </p:txBody>
      </p:sp>
      <p:pic>
        <p:nvPicPr>
          <p:cNvPr id="5" name="Afbeelding 4" descr="logo powerpoint-2.png"/>
          <p:cNvPicPr>
            <a:picLocks noChangeAspect="1"/>
          </p:cNvPicPr>
          <p:nvPr/>
        </p:nvPicPr>
        <p:blipFill>
          <a:blip r:embed="rId2"/>
          <a:stretch>
            <a:fillRect/>
          </a:stretch>
        </p:blipFill>
        <p:spPr>
          <a:xfrm>
            <a:off x="6889897" y="5458920"/>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7" name="Afbeelding 6">
            <a:extLst>
              <a:ext uri="{FF2B5EF4-FFF2-40B4-BE49-F238E27FC236}">
                <a16:creationId xmlns:a16="http://schemas.microsoft.com/office/drawing/2014/main" id="{7FE580D5-C646-4358-8C6B-5B35052BDB97}"/>
              </a:ext>
            </a:extLst>
          </p:cNvPr>
          <p:cNvPicPr>
            <a:picLocks noChangeAspect="1"/>
          </p:cNvPicPr>
          <p:nvPr/>
        </p:nvPicPr>
        <p:blipFill>
          <a:blip r:embed="rId3"/>
          <a:stretch>
            <a:fillRect/>
          </a:stretch>
        </p:blipFill>
        <p:spPr>
          <a:xfrm>
            <a:off x="2490054" y="1274476"/>
            <a:ext cx="4163891" cy="2770880"/>
          </a:xfrm>
          <a:prstGeom prst="rect">
            <a:avLst/>
          </a:prstGeom>
        </p:spPr>
      </p:pic>
    </p:spTree>
    <p:extLst>
      <p:ext uri="{BB962C8B-B14F-4D97-AF65-F5344CB8AC3E}">
        <p14:creationId xmlns:p14="http://schemas.microsoft.com/office/powerpoint/2010/main" val="88045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98894"/>
            <a:ext cx="9144000" cy="920516"/>
          </a:xfrm>
          <a:solidFill>
            <a:schemeClr val="accent6"/>
          </a:solidFill>
        </p:spPr>
        <p:txBody>
          <a:bodyPr/>
          <a:lstStyle/>
          <a:p>
            <a:r>
              <a:rPr lang="nl-NL" dirty="0">
                <a:solidFill>
                  <a:srgbClr val="FF0000"/>
                </a:solidFill>
              </a:rPr>
              <a:t>Frank</a:t>
            </a:r>
          </a:p>
        </p:txBody>
      </p:sp>
      <p:pic>
        <p:nvPicPr>
          <p:cNvPr id="5" name="Afbeelding 4" descr="logo powerpoint-2.png"/>
          <p:cNvPicPr>
            <a:picLocks noChangeAspect="1"/>
          </p:cNvPicPr>
          <p:nvPr/>
        </p:nvPicPr>
        <p:blipFill>
          <a:blip r:embed="rId2"/>
          <a:stretch>
            <a:fillRect/>
          </a:stretch>
        </p:blipFill>
        <p:spPr>
          <a:xfrm>
            <a:off x="6889897" y="5437652"/>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 name="Tekstvak 5">
            <a:extLst>
              <a:ext uri="{FF2B5EF4-FFF2-40B4-BE49-F238E27FC236}">
                <a16:creationId xmlns:a16="http://schemas.microsoft.com/office/drawing/2014/main" id="{FE6D08BB-57DE-4247-A44D-DB8F7634649B}"/>
              </a:ext>
            </a:extLst>
          </p:cNvPr>
          <p:cNvSpPr txBox="1">
            <a:spLocks noChangeArrowheads="1"/>
          </p:cNvSpPr>
          <p:nvPr/>
        </p:nvSpPr>
        <p:spPr bwMode="auto">
          <a:xfrm>
            <a:off x="1331912" y="3099466"/>
            <a:ext cx="64801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nl-NL" sz="2800" b="1" dirty="0"/>
              <a:t>“Verantwoordelijkheid voor een deel 			= </a:t>
            </a:r>
          </a:p>
          <a:p>
            <a:r>
              <a:rPr lang="nl-NL" altLang="nl-NL" sz="2800" b="1" dirty="0"/>
              <a:t>medeverantwoordelijkheid voor het geheel”</a:t>
            </a:r>
          </a:p>
        </p:txBody>
      </p:sp>
      <p:pic>
        <p:nvPicPr>
          <p:cNvPr id="9" name="Afbeelding 3" descr="https://www.strafrechtketen.nl/binaries/medium/content/gallery/strafrechtketen/content-afbeeldingen/2019/bbb-25-04-2019/frank-beemer.jpg">
            <a:extLst>
              <a:ext uri="{FF2B5EF4-FFF2-40B4-BE49-F238E27FC236}">
                <a16:creationId xmlns:a16="http://schemas.microsoft.com/office/drawing/2014/main" id="{22D21D7E-B51F-4569-B682-8A16FE466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02" y="446198"/>
            <a:ext cx="28813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44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3" name="Tekstvak 12">
            <a:extLst>
              <a:ext uri="{FF2B5EF4-FFF2-40B4-BE49-F238E27FC236}">
                <a16:creationId xmlns:a16="http://schemas.microsoft.com/office/drawing/2014/main" id="{E8B7EF34-67E3-4E9D-AA7D-EBC900D4F7D7}"/>
              </a:ext>
            </a:extLst>
          </p:cNvPr>
          <p:cNvSpPr txBox="1"/>
          <p:nvPr/>
        </p:nvSpPr>
        <p:spPr>
          <a:xfrm>
            <a:off x="1331913" y="1341438"/>
            <a:ext cx="6624637" cy="3046988"/>
          </a:xfrm>
          <a:prstGeom prst="rect">
            <a:avLst/>
          </a:prstGeom>
          <a:noFill/>
        </p:spPr>
        <p:txBody>
          <a:bodyPr>
            <a:spAutoFit/>
          </a:bodyPr>
          <a:lstStyle/>
          <a:p>
            <a:pPr>
              <a:defRPr/>
            </a:pPr>
            <a:r>
              <a:rPr lang="nl-NL" sz="2400" dirty="0"/>
              <a:t>“</a:t>
            </a:r>
            <a:r>
              <a:rPr lang="nl-NL" sz="2400" dirty="0" err="1"/>
              <a:t>Cultural</a:t>
            </a:r>
            <a:r>
              <a:rPr lang="nl-NL" sz="2400" dirty="0"/>
              <a:t> </a:t>
            </a:r>
            <a:r>
              <a:rPr lang="nl-NL" sz="2400" dirty="0" err="1"/>
              <a:t>diversity</a:t>
            </a:r>
            <a:r>
              <a:rPr lang="nl-NL" sz="2400" dirty="0"/>
              <a:t> is </a:t>
            </a:r>
            <a:r>
              <a:rPr lang="nl-NL" sz="2400" dirty="0" err="1"/>
              <a:t>both</a:t>
            </a:r>
            <a:r>
              <a:rPr lang="nl-NL" sz="2400" dirty="0"/>
              <a:t> a source:</a:t>
            </a:r>
          </a:p>
          <a:p>
            <a:pPr marL="342900" indent="-342900">
              <a:buFontTx/>
              <a:buChar char="-"/>
              <a:defRPr/>
            </a:pPr>
            <a:r>
              <a:rPr lang="nl-NL" sz="2400" dirty="0"/>
              <a:t>of </a:t>
            </a:r>
            <a:r>
              <a:rPr lang="nl-NL" sz="2400" dirty="0" err="1"/>
              <a:t>stimulation</a:t>
            </a:r>
            <a:r>
              <a:rPr lang="nl-NL" sz="2400" dirty="0"/>
              <a:t>, </a:t>
            </a:r>
            <a:r>
              <a:rPr lang="nl-NL" sz="2400" dirty="0" err="1"/>
              <a:t>creativity</a:t>
            </a:r>
            <a:r>
              <a:rPr lang="nl-NL" sz="2400" dirty="0"/>
              <a:t> and </a:t>
            </a:r>
            <a:r>
              <a:rPr lang="nl-NL" sz="2400" dirty="0" err="1"/>
              <a:t>reward</a:t>
            </a:r>
            <a:r>
              <a:rPr lang="nl-NL" sz="2400" dirty="0"/>
              <a:t>: </a:t>
            </a:r>
            <a:r>
              <a:rPr lang="nl-NL" sz="2400" i="1" dirty="0" err="1">
                <a:solidFill>
                  <a:srgbClr val="FF0000"/>
                </a:solidFill>
              </a:rPr>
              <a:t>Collaborative</a:t>
            </a:r>
            <a:r>
              <a:rPr lang="nl-NL" sz="2400" i="1" dirty="0">
                <a:solidFill>
                  <a:srgbClr val="FF0000"/>
                </a:solidFill>
              </a:rPr>
              <a:t> advantage</a:t>
            </a:r>
          </a:p>
          <a:p>
            <a:pPr marL="342900" indent="-342900">
              <a:buFontTx/>
              <a:buChar char="-"/>
              <a:defRPr/>
            </a:pPr>
            <a:r>
              <a:rPr lang="nl-NL" sz="2400" dirty="0" err="1"/>
              <a:t>potential</a:t>
            </a:r>
            <a:r>
              <a:rPr lang="nl-NL" sz="2400" dirty="0"/>
              <a:t> </a:t>
            </a:r>
            <a:r>
              <a:rPr lang="nl-NL" sz="2400" dirty="0" err="1"/>
              <a:t>conflicts</a:t>
            </a:r>
            <a:r>
              <a:rPr lang="nl-NL" sz="2400" dirty="0"/>
              <a:t> of </a:t>
            </a:r>
            <a:r>
              <a:rPr lang="nl-NL" sz="2400" dirty="0" err="1"/>
              <a:t>values</a:t>
            </a:r>
            <a:r>
              <a:rPr lang="nl-NL" sz="2400" dirty="0"/>
              <a:t>, </a:t>
            </a:r>
            <a:r>
              <a:rPr lang="nl-NL" sz="2400" dirty="0" err="1"/>
              <a:t>behaviors</a:t>
            </a:r>
            <a:r>
              <a:rPr lang="nl-NL" sz="2400" dirty="0"/>
              <a:t>, </a:t>
            </a:r>
            <a:r>
              <a:rPr lang="nl-NL" sz="2400" dirty="0" err="1"/>
              <a:t>practices</a:t>
            </a:r>
            <a:r>
              <a:rPr lang="nl-NL" sz="2400" dirty="0"/>
              <a:t> and </a:t>
            </a:r>
            <a:r>
              <a:rPr lang="nl-NL" sz="2400" dirty="0" err="1"/>
              <a:t>beliefs</a:t>
            </a:r>
            <a:r>
              <a:rPr lang="nl-NL" sz="2400" dirty="0"/>
              <a:t>: </a:t>
            </a:r>
            <a:r>
              <a:rPr lang="nl-NL" sz="2400" i="1" dirty="0" err="1">
                <a:solidFill>
                  <a:srgbClr val="FF0000"/>
                </a:solidFill>
              </a:rPr>
              <a:t>Collaborative</a:t>
            </a:r>
            <a:r>
              <a:rPr lang="nl-NL" sz="2400" i="1" dirty="0">
                <a:solidFill>
                  <a:srgbClr val="FF0000"/>
                </a:solidFill>
              </a:rPr>
              <a:t> </a:t>
            </a:r>
            <a:r>
              <a:rPr lang="nl-NL" sz="2400" i="1" dirty="0" err="1">
                <a:solidFill>
                  <a:srgbClr val="FF0000"/>
                </a:solidFill>
              </a:rPr>
              <a:t>inertia</a:t>
            </a:r>
            <a:r>
              <a:rPr lang="nl-NL" sz="2400" dirty="0"/>
              <a:t>”</a:t>
            </a:r>
          </a:p>
          <a:p>
            <a:pPr>
              <a:defRPr/>
            </a:pPr>
            <a:endParaRPr lang="nl-NL" sz="2400" dirty="0"/>
          </a:p>
          <a:p>
            <a:pPr>
              <a:defRPr/>
            </a:pPr>
            <a:r>
              <a:rPr lang="nl-NL" sz="2400" dirty="0"/>
              <a:t>Vangen, S, &amp; Winchester, N, in Public Management Review, 2014</a:t>
            </a:r>
          </a:p>
        </p:txBody>
      </p:sp>
    </p:spTree>
    <p:extLst>
      <p:ext uri="{BB962C8B-B14F-4D97-AF65-F5344CB8AC3E}">
        <p14:creationId xmlns:p14="http://schemas.microsoft.com/office/powerpoint/2010/main" val="222002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hthoek 3">
            <a:extLst>
              <a:ext uri="{FF2B5EF4-FFF2-40B4-BE49-F238E27FC236}">
                <a16:creationId xmlns:a16="http://schemas.microsoft.com/office/drawing/2014/main" id="{C17DC945-D598-48DD-8E52-648A210C9961}"/>
              </a:ext>
            </a:extLst>
          </p:cNvPr>
          <p:cNvSpPr>
            <a:spLocks noChangeArrowheads="1"/>
          </p:cNvSpPr>
          <p:nvPr/>
        </p:nvSpPr>
        <p:spPr bwMode="auto">
          <a:xfrm>
            <a:off x="2555875" y="2305050"/>
            <a:ext cx="4572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nl-NL" sz="2800">
                <a:solidFill>
                  <a:schemeClr val="tx2"/>
                </a:solidFill>
              </a:rPr>
              <a:t>Specialisatie</a:t>
            </a:r>
          </a:p>
          <a:p>
            <a:r>
              <a:rPr lang="nl-NL" altLang="nl-NL" sz="2800">
                <a:solidFill>
                  <a:schemeClr val="tx2"/>
                </a:solidFill>
              </a:rPr>
              <a:t>Voorspelbaarheid</a:t>
            </a:r>
          </a:p>
          <a:p>
            <a:r>
              <a:rPr lang="nl-NL" altLang="nl-NL" sz="2800">
                <a:solidFill>
                  <a:schemeClr val="tx2"/>
                </a:solidFill>
              </a:rPr>
              <a:t>Zekerheid</a:t>
            </a:r>
          </a:p>
          <a:p>
            <a:r>
              <a:rPr lang="nl-NL" altLang="nl-NL" sz="2800">
                <a:solidFill>
                  <a:schemeClr val="tx2"/>
                </a:solidFill>
              </a:rPr>
              <a:t>Gemak</a:t>
            </a:r>
          </a:p>
          <a:p>
            <a:endParaRPr lang="nl-NL" altLang="nl-NL" sz="2800">
              <a:solidFill>
                <a:schemeClr val="tx2"/>
              </a:solidFill>
            </a:endParaRPr>
          </a:p>
          <a:p>
            <a:r>
              <a:rPr lang="nl-NL" altLang="nl-NL" sz="2800">
                <a:solidFill>
                  <a:schemeClr val="tx2"/>
                </a:solidFill>
              </a:rPr>
              <a:t>Transactiekosten</a:t>
            </a:r>
          </a:p>
          <a:p>
            <a:endParaRPr lang="nl-NL" altLang="nl-NL" sz="2800" b="1">
              <a:solidFill>
                <a:schemeClr val="tx2"/>
              </a:solidFill>
            </a:endParaRPr>
          </a:p>
        </p:txBody>
      </p:sp>
      <p:sp>
        <p:nvSpPr>
          <p:cNvPr id="7" name="Text Box 5">
            <a:extLst>
              <a:ext uri="{FF2B5EF4-FFF2-40B4-BE49-F238E27FC236}">
                <a16:creationId xmlns:a16="http://schemas.microsoft.com/office/drawing/2014/main" id="{1317A6EB-8434-4D28-BA95-83ED79337685}"/>
              </a:ext>
            </a:extLst>
          </p:cNvPr>
          <p:cNvSpPr txBox="1">
            <a:spLocks noChangeArrowheads="1"/>
          </p:cNvSpPr>
          <p:nvPr/>
        </p:nvSpPr>
        <p:spPr bwMode="auto">
          <a:xfrm>
            <a:off x="1042988" y="981075"/>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nl-NL" sz="2800">
                <a:latin typeface="Arial Black" panose="020B0A04020102020204" pitchFamily="34" charset="0"/>
              </a:rPr>
              <a:t>Waarde creeren met klassiek organiseren</a:t>
            </a:r>
          </a:p>
        </p:txBody>
      </p:sp>
      <p:cxnSp>
        <p:nvCxnSpPr>
          <p:cNvPr id="8" name="Rechte verbindingslijn met pijl 7">
            <a:extLst>
              <a:ext uri="{FF2B5EF4-FFF2-40B4-BE49-F238E27FC236}">
                <a16:creationId xmlns:a16="http://schemas.microsoft.com/office/drawing/2014/main" id="{CF945263-A491-4613-BF3C-2959B84018B6}"/>
              </a:ext>
            </a:extLst>
          </p:cNvPr>
          <p:cNvCxnSpPr/>
          <p:nvPr/>
        </p:nvCxnSpPr>
        <p:spPr>
          <a:xfrm>
            <a:off x="5718175" y="4581525"/>
            <a:ext cx="0" cy="2889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Rechte verbindingslijn met pijl 8">
            <a:extLst>
              <a:ext uri="{FF2B5EF4-FFF2-40B4-BE49-F238E27FC236}">
                <a16:creationId xmlns:a16="http://schemas.microsoft.com/office/drawing/2014/main" id="{956D3C05-AF3A-487D-BC84-D577FF0763ED}"/>
              </a:ext>
            </a:extLst>
          </p:cNvPr>
          <p:cNvCxnSpPr>
            <a:cxnSpLocks/>
          </p:cNvCxnSpPr>
          <p:nvPr/>
        </p:nvCxnSpPr>
        <p:spPr>
          <a:xfrm flipV="1">
            <a:off x="5724525" y="2492375"/>
            <a:ext cx="0" cy="14414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1103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 name="Rechthoek 3">
            <a:extLst>
              <a:ext uri="{FF2B5EF4-FFF2-40B4-BE49-F238E27FC236}">
                <a16:creationId xmlns:a16="http://schemas.microsoft.com/office/drawing/2014/main" id="{ACE9EDAF-917E-45C3-BC11-2544494290C4}"/>
              </a:ext>
            </a:extLst>
          </p:cNvPr>
          <p:cNvSpPr>
            <a:spLocks noChangeArrowheads="1"/>
          </p:cNvSpPr>
          <p:nvPr/>
        </p:nvSpPr>
        <p:spPr bwMode="auto">
          <a:xfrm>
            <a:off x="2555875" y="1716066"/>
            <a:ext cx="4572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nl-NL" sz="2800" b="1" dirty="0">
                <a:solidFill>
                  <a:srgbClr val="FF0000"/>
                </a:solidFill>
              </a:rPr>
              <a:t>On</a:t>
            </a:r>
            <a:r>
              <a:rPr lang="nl-NL" altLang="nl-NL" sz="2800" dirty="0">
                <a:solidFill>
                  <a:schemeClr val="tx2"/>
                </a:solidFill>
              </a:rPr>
              <a:t>voorspelbaarheid</a:t>
            </a:r>
          </a:p>
          <a:p>
            <a:r>
              <a:rPr lang="nl-NL" altLang="nl-NL" sz="2800" b="1" dirty="0">
                <a:solidFill>
                  <a:srgbClr val="FF0000"/>
                </a:solidFill>
              </a:rPr>
              <a:t>On</a:t>
            </a:r>
            <a:r>
              <a:rPr lang="nl-NL" altLang="nl-NL" sz="2800" dirty="0">
                <a:solidFill>
                  <a:schemeClr val="tx2"/>
                </a:solidFill>
              </a:rPr>
              <a:t>zekerheid</a:t>
            </a:r>
          </a:p>
          <a:p>
            <a:r>
              <a:rPr lang="nl-NL" altLang="nl-NL" sz="2800" b="1" dirty="0">
                <a:solidFill>
                  <a:srgbClr val="FF0000"/>
                </a:solidFill>
              </a:rPr>
              <a:t>On</a:t>
            </a:r>
            <a:r>
              <a:rPr lang="nl-NL" altLang="nl-NL" sz="2800" dirty="0">
                <a:solidFill>
                  <a:schemeClr val="tx2"/>
                </a:solidFill>
              </a:rPr>
              <a:t>gemak</a:t>
            </a:r>
          </a:p>
          <a:p>
            <a:endParaRPr lang="nl-NL" altLang="nl-NL" sz="2800" b="1" dirty="0">
              <a:solidFill>
                <a:schemeClr val="tx2"/>
              </a:solidFill>
            </a:endParaRPr>
          </a:p>
          <a:p>
            <a:r>
              <a:rPr lang="nl-NL" altLang="nl-NL" sz="2800" b="1" dirty="0">
                <a:solidFill>
                  <a:srgbClr val="FF0000"/>
                </a:solidFill>
              </a:rPr>
              <a:t>Controleverlies</a:t>
            </a:r>
          </a:p>
        </p:txBody>
      </p:sp>
    </p:spTree>
    <p:extLst>
      <p:ext uri="{BB962C8B-B14F-4D97-AF65-F5344CB8AC3E}">
        <p14:creationId xmlns:p14="http://schemas.microsoft.com/office/powerpoint/2010/main" val="331892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Text Box 5">
            <a:extLst>
              <a:ext uri="{FF2B5EF4-FFF2-40B4-BE49-F238E27FC236}">
                <a16:creationId xmlns:a16="http://schemas.microsoft.com/office/drawing/2014/main" id="{0EF828F7-E87C-4324-B73A-9F6E6839C8E1}"/>
              </a:ext>
            </a:extLst>
          </p:cNvPr>
          <p:cNvSpPr txBox="1">
            <a:spLocks noChangeArrowheads="1"/>
          </p:cNvSpPr>
          <p:nvPr/>
        </p:nvSpPr>
        <p:spPr bwMode="auto">
          <a:xfrm>
            <a:off x="1674813" y="2632075"/>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nl-NL" i="1">
                <a:latin typeface="Arial Black" panose="020B0A04020102020204" pitchFamily="34" charset="0"/>
              </a:rPr>
              <a:t>“We hebben iemand nodig met doorzettingsmacht” </a:t>
            </a:r>
          </a:p>
        </p:txBody>
      </p:sp>
      <p:cxnSp>
        <p:nvCxnSpPr>
          <p:cNvPr id="7" name="Rechte verbindingslijn 6">
            <a:extLst>
              <a:ext uri="{FF2B5EF4-FFF2-40B4-BE49-F238E27FC236}">
                <a16:creationId xmlns:a16="http://schemas.microsoft.com/office/drawing/2014/main" id="{D6C88245-8D6E-4C5A-96BD-85398D3B9BA3}"/>
              </a:ext>
            </a:extLst>
          </p:cNvPr>
          <p:cNvCxnSpPr>
            <a:cxnSpLocks/>
          </p:cNvCxnSpPr>
          <p:nvPr/>
        </p:nvCxnSpPr>
        <p:spPr>
          <a:xfrm flipH="1">
            <a:off x="2079625" y="1916113"/>
            <a:ext cx="4397375" cy="2262187"/>
          </a:xfrm>
          <a:prstGeom prst="line">
            <a:avLst/>
          </a:prstGeom>
          <a:ln w="2540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Rechte verbindingslijn 7">
            <a:extLst>
              <a:ext uri="{FF2B5EF4-FFF2-40B4-BE49-F238E27FC236}">
                <a16:creationId xmlns:a16="http://schemas.microsoft.com/office/drawing/2014/main" id="{281B1739-8872-4DDE-8FF2-94112524C860}"/>
              </a:ext>
            </a:extLst>
          </p:cNvPr>
          <p:cNvCxnSpPr>
            <a:cxnSpLocks/>
          </p:cNvCxnSpPr>
          <p:nvPr/>
        </p:nvCxnSpPr>
        <p:spPr>
          <a:xfrm>
            <a:off x="2125663" y="1916113"/>
            <a:ext cx="4319587" cy="2262187"/>
          </a:xfrm>
          <a:prstGeom prst="line">
            <a:avLst/>
          </a:prstGeom>
          <a:ln w="2540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2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6025244"/>
            <a:ext cx="9144000" cy="920516"/>
          </a:xfrm>
          <a:solidFill>
            <a:schemeClr val="accent6"/>
          </a:solidFill>
        </p:spPr>
        <p:txBody>
          <a:bodyPr>
            <a:normAutofit/>
          </a:bodyPr>
          <a:lstStyle/>
          <a:p>
            <a:r>
              <a:rPr lang="nl-NL" dirty="0">
                <a:solidFill>
                  <a:srgbClr val="FF0000"/>
                </a:solidFill>
              </a:rPr>
              <a:t>Waar stuur je op?</a:t>
            </a:r>
          </a:p>
        </p:txBody>
      </p:sp>
      <p:pic>
        <p:nvPicPr>
          <p:cNvPr id="5" name="Afbeelding 4" descr="logo powerpoint-2.png"/>
          <p:cNvPicPr>
            <a:picLocks noChangeAspect="1"/>
          </p:cNvPicPr>
          <p:nvPr/>
        </p:nvPicPr>
        <p:blipFill>
          <a:blip r:embed="rId2"/>
          <a:stretch>
            <a:fillRect/>
          </a:stretch>
        </p:blipFill>
        <p:spPr>
          <a:xfrm>
            <a:off x="6889897" y="5458920"/>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6" name="Afbeelding 5">
            <a:extLst>
              <a:ext uri="{FF2B5EF4-FFF2-40B4-BE49-F238E27FC236}">
                <a16:creationId xmlns:a16="http://schemas.microsoft.com/office/drawing/2014/main" id="{A253B088-B653-454A-9854-C3ACD41924E5}"/>
              </a:ext>
            </a:extLst>
          </p:cNvPr>
          <p:cNvPicPr>
            <a:picLocks noChangeAspect="1"/>
          </p:cNvPicPr>
          <p:nvPr/>
        </p:nvPicPr>
        <p:blipFill>
          <a:blip r:embed="rId3"/>
          <a:stretch>
            <a:fillRect/>
          </a:stretch>
        </p:blipFill>
        <p:spPr>
          <a:xfrm>
            <a:off x="425302" y="2758348"/>
            <a:ext cx="4316819" cy="2671690"/>
          </a:xfrm>
          <a:prstGeom prst="rect">
            <a:avLst/>
          </a:prstGeom>
        </p:spPr>
      </p:pic>
      <p:pic>
        <p:nvPicPr>
          <p:cNvPr id="9" name="Afbeelding 8">
            <a:extLst>
              <a:ext uri="{FF2B5EF4-FFF2-40B4-BE49-F238E27FC236}">
                <a16:creationId xmlns:a16="http://schemas.microsoft.com/office/drawing/2014/main" id="{497D4E48-D96E-481F-9A12-F9B7CEE6E281}"/>
              </a:ext>
            </a:extLst>
          </p:cNvPr>
          <p:cNvPicPr>
            <a:picLocks noChangeAspect="1"/>
          </p:cNvPicPr>
          <p:nvPr/>
        </p:nvPicPr>
        <p:blipFill>
          <a:blip r:embed="rId4"/>
          <a:stretch>
            <a:fillRect/>
          </a:stretch>
        </p:blipFill>
        <p:spPr>
          <a:xfrm>
            <a:off x="4837813" y="707998"/>
            <a:ext cx="3327991" cy="2115573"/>
          </a:xfrm>
          <a:prstGeom prst="rect">
            <a:avLst/>
          </a:prstGeom>
        </p:spPr>
      </p:pic>
    </p:spTree>
    <p:extLst>
      <p:ext uri="{BB962C8B-B14F-4D97-AF65-F5344CB8AC3E}">
        <p14:creationId xmlns:p14="http://schemas.microsoft.com/office/powerpoint/2010/main" val="1710205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normAutofit/>
          </a:bodyPr>
          <a:lstStyle/>
          <a:p>
            <a:endParaRPr lang="nl-NL" dirty="0">
              <a:solidFill>
                <a:srgbClr val="FF0000"/>
              </a:solidFill>
            </a:endParaRP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6" name="Afbeelding 5">
            <a:extLst>
              <a:ext uri="{FF2B5EF4-FFF2-40B4-BE49-F238E27FC236}">
                <a16:creationId xmlns:a16="http://schemas.microsoft.com/office/drawing/2014/main" id="{E6CA231C-0471-4D1D-AEB2-808C5B437D0B}"/>
              </a:ext>
            </a:extLst>
          </p:cNvPr>
          <p:cNvPicPr>
            <a:picLocks noChangeAspect="1"/>
          </p:cNvPicPr>
          <p:nvPr/>
        </p:nvPicPr>
        <p:blipFill>
          <a:blip r:embed="rId3"/>
          <a:stretch>
            <a:fillRect/>
          </a:stretch>
        </p:blipFill>
        <p:spPr>
          <a:xfrm>
            <a:off x="72762" y="1953756"/>
            <a:ext cx="8998476" cy="1993565"/>
          </a:xfrm>
          <a:prstGeom prst="rect">
            <a:avLst/>
          </a:prstGeom>
        </p:spPr>
      </p:pic>
    </p:spTree>
    <p:extLst>
      <p:ext uri="{BB962C8B-B14F-4D97-AF65-F5344CB8AC3E}">
        <p14:creationId xmlns:p14="http://schemas.microsoft.com/office/powerpoint/2010/main" val="2890051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3">
            <a:extLst>
              <a:ext uri="{FF2B5EF4-FFF2-40B4-BE49-F238E27FC236}">
                <a16:creationId xmlns:a16="http://schemas.microsoft.com/office/drawing/2014/main" id="{C30EE74E-4755-4296-A538-D80EF93A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88685"/>
            <a:ext cx="6570663"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el 2"/>
          <p:cNvSpPr>
            <a:spLocks noGrp="1"/>
          </p:cNvSpPr>
          <p:nvPr>
            <p:ph type="subTitle" idx="1"/>
          </p:nvPr>
        </p:nvSpPr>
        <p:spPr>
          <a:xfrm>
            <a:off x="0" y="5945731"/>
            <a:ext cx="9144000" cy="920516"/>
          </a:xfrm>
          <a:solidFill>
            <a:schemeClr val="accent6"/>
          </a:solidFill>
        </p:spPr>
        <p:txBody>
          <a:bodyPr>
            <a:normAutofit/>
          </a:bodyPr>
          <a:lstStyle/>
          <a:p>
            <a:endParaRPr lang="nl-NL" dirty="0">
              <a:solidFill>
                <a:srgbClr val="FF0000"/>
              </a:solidFill>
            </a:endParaRPr>
          </a:p>
        </p:txBody>
      </p:sp>
      <p:pic>
        <p:nvPicPr>
          <p:cNvPr id="5" name="Afbeelding 4" descr="logo powerpoint-2.png"/>
          <p:cNvPicPr>
            <a:picLocks noChangeAspect="1"/>
          </p:cNvPicPr>
          <p:nvPr/>
        </p:nvPicPr>
        <p:blipFill>
          <a:blip r:embed="rId3"/>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6" name="Afbeelding 5">
            <a:extLst>
              <a:ext uri="{FF2B5EF4-FFF2-40B4-BE49-F238E27FC236}">
                <a16:creationId xmlns:a16="http://schemas.microsoft.com/office/drawing/2014/main" id="{E6CA231C-0471-4D1D-AEB2-808C5B437D0B}"/>
              </a:ext>
            </a:extLst>
          </p:cNvPr>
          <p:cNvPicPr>
            <a:picLocks noChangeAspect="1"/>
          </p:cNvPicPr>
          <p:nvPr/>
        </p:nvPicPr>
        <p:blipFill>
          <a:blip r:embed="rId4"/>
          <a:stretch>
            <a:fillRect/>
          </a:stretch>
        </p:blipFill>
        <p:spPr>
          <a:xfrm>
            <a:off x="72762" y="1953756"/>
            <a:ext cx="8998476" cy="1993565"/>
          </a:xfrm>
          <a:prstGeom prst="rect">
            <a:avLst/>
          </a:prstGeom>
        </p:spPr>
      </p:pic>
    </p:spTree>
    <p:extLst>
      <p:ext uri="{BB962C8B-B14F-4D97-AF65-F5344CB8AC3E}">
        <p14:creationId xmlns:p14="http://schemas.microsoft.com/office/powerpoint/2010/main" val="3283168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6025244"/>
            <a:ext cx="9144000" cy="920516"/>
          </a:xfrm>
          <a:solidFill>
            <a:schemeClr val="accent6"/>
          </a:solidFill>
        </p:spPr>
        <p:txBody>
          <a:bodyPr>
            <a:normAutofit/>
          </a:bodyPr>
          <a:lstStyle/>
          <a:p>
            <a:r>
              <a:rPr lang="nl-NL" dirty="0">
                <a:solidFill>
                  <a:srgbClr val="FF0000"/>
                </a:solidFill>
              </a:rPr>
              <a:t>Samen Sturen</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 name="Rechthoek 1">
            <a:extLst>
              <a:ext uri="{FF2B5EF4-FFF2-40B4-BE49-F238E27FC236}">
                <a16:creationId xmlns:a16="http://schemas.microsoft.com/office/drawing/2014/main" id="{8A43B8F4-39AE-488C-B2C6-0661D24A4EFD}"/>
              </a:ext>
            </a:extLst>
          </p:cNvPr>
          <p:cNvSpPr/>
          <p:nvPr/>
        </p:nvSpPr>
        <p:spPr>
          <a:xfrm>
            <a:off x="813443" y="1486278"/>
            <a:ext cx="7878619" cy="2554545"/>
          </a:xfrm>
          <a:prstGeom prst="rect">
            <a:avLst/>
          </a:prstGeom>
        </p:spPr>
        <p:txBody>
          <a:bodyPr wrap="square">
            <a:spAutoFit/>
          </a:bodyPr>
          <a:lstStyle/>
          <a:p>
            <a:pPr lvl="0">
              <a:spcAft>
                <a:spcPts val="0"/>
              </a:spcAft>
              <a:buSzPts val="1000"/>
              <a:tabLst>
                <a:tab pos="457200" algn="l"/>
              </a:tabLst>
            </a:pPr>
            <a:r>
              <a:rPr lang="nl-NL" sz="2000" dirty="0">
                <a:latin typeface="Arial" panose="020B0604020202020204" pitchFamily="34" charset="0"/>
                <a:ea typeface="Times New Roman" panose="02020603050405020304" pitchFamily="18" charset="0"/>
                <a:cs typeface="Arial" panose="020B0604020202020204" pitchFamily="34" charset="0"/>
              </a:rPr>
              <a:t>De organisatiekundige basiswet:</a:t>
            </a:r>
          </a:p>
          <a:p>
            <a:pPr lvl="0">
              <a:spcAft>
                <a:spcPts val="0"/>
              </a:spcAft>
              <a:buSzPts val="1000"/>
              <a:tabLst>
                <a:tab pos="457200" algn="l"/>
              </a:tabLst>
            </a:pPr>
            <a:endParaRPr lang="nl-NL" sz="2000" dirty="0">
              <a:latin typeface="Arial" panose="020B0604020202020204" pitchFamily="34" charset="0"/>
              <a:ea typeface="Times New Roman" panose="02020603050405020304" pitchFamily="18" charset="0"/>
              <a:cs typeface="Arial" panose="020B0604020202020204" pitchFamily="34" charset="0"/>
            </a:endParaRPr>
          </a:p>
          <a:p>
            <a:pPr lvl="0">
              <a:spcAft>
                <a:spcPts val="0"/>
              </a:spcAft>
              <a:buSzPts val="1000"/>
              <a:tabLst>
                <a:tab pos="457200" algn="l"/>
              </a:tabLst>
            </a:pPr>
            <a:r>
              <a:rPr lang="nl-NL" sz="2000" b="1" dirty="0">
                <a:latin typeface="Arial" panose="020B0604020202020204" pitchFamily="34" charset="0"/>
                <a:ea typeface="Times New Roman" panose="02020603050405020304" pitchFamily="18" charset="0"/>
                <a:cs typeface="Arial" panose="020B0604020202020204" pitchFamily="34" charset="0"/>
              </a:rPr>
              <a:t>“evenwicht tussen bevoegdheid en verantwoordelijkheid”</a:t>
            </a:r>
          </a:p>
          <a:p>
            <a:pPr lvl="0">
              <a:spcAft>
                <a:spcPts val="0"/>
              </a:spcAft>
              <a:buSzPts val="1000"/>
              <a:tabLst>
                <a:tab pos="457200" algn="l"/>
              </a:tabLst>
            </a:pPr>
            <a:endParaRPr lang="nl-NL" sz="2000" dirty="0">
              <a:latin typeface="Arial" panose="020B0604020202020204" pitchFamily="34" charset="0"/>
              <a:ea typeface="Times New Roman" panose="02020603050405020304" pitchFamily="18" charset="0"/>
              <a:cs typeface="Arial" panose="020B0604020202020204" pitchFamily="34" charset="0"/>
            </a:endParaRPr>
          </a:p>
          <a:p>
            <a:pPr lvl="0">
              <a:spcAft>
                <a:spcPts val="0"/>
              </a:spcAft>
              <a:buSzPts val="1000"/>
              <a:tabLst>
                <a:tab pos="457200" algn="l"/>
              </a:tabLst>
            </a:pPr>
            <a:r>
              <a:rPr lang="nl-NL" sz="2000" dirty="0">
                <a:latin typeface="Arial" panose="020B0604020202020204" pitchFamily="34" charset="0"/>
                <a:ea typeface="Times New Roman" panose="02020603050405020304" pitchFamily="18" charset="0"/>
                <a:cs typeface="Arial" panose="020B0604020202020204" pitchFamily="34" charset="0"/>
              </a:rPr>
              <a:t>is ook van toepassing voor samenwerkingsvraagstukken (“ik kan geen verantwoordelijkheid nemen voor zaken waar ik geen invloed op heb”)</a:t>
            </a:r>
          </a:p>
          <a:p>
            <a:pPr lvl="0">
              <a:spcAft>
                <a:spcPts val="0"/>
              </a:spcAft>
              <a:buSzPts val="1000"/>
              <a:tabLst>
                <a:tab pos="457200" algn="l"/>
              </a:tabLst>
            </a:pPr>
            <a:endParaRPr lang="nl-NL"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272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3">
            <a:extLst>
              <a:ext uri="{FF2B5EF4-FFF2-40B4-BE49-F238E27FC236}">
                <a16:creationId xmlns:a16="http://schemas.microsoft.com/office/drawing/2014/main" id="{15D30703-E5DC-492E-8BAB-207A18E9D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88685"/>
            <a:ext cx="6570663"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el 2"/>
          <p:cNvSpPr>
            <a:spLocks noGrp="1"/>
          </p:cNvSpPr>
          <p:nvPr>
            <p:ph type="subTitle" idx="1"/>
          </p:nvPr>
        </p:nvSpPr>
        <p:spPr>
          <a:xfrm>
            <a:off x="0" y="5945731"/>
            <a:ext cx="9144000" cy="920516"/>
          </a:xfrm>
          <a:solidFill>
            <a:schemeClr val="accent6"/>
          </a:solidFill>
        </p:spPr>
        <p:txBody>
          <a:bodyPr>
            <a:normAutofit/>
          </a:bodyPr>
          <a:lstStyle/>
          <a:p>
            <a:r>
              <a:rPr lang="nl-NL" dirty="0">
                <a:solidFill>
                  <a:srgbClr val="FF0000"/>
                </a:solidFill>
              </a:rPr>
              <a:t>Samen Sturen</a:t>
            </a:r>
          </a:p>
        </p:txBody>
      </p:sp>
      <p:pic>
        <p:nvPicPr>
          <p:cNvPr id="5" name="Afbeelding 4" descr="logo powerpoint-2.png"/>
          <p:cNvPicPr>
            <a:picLocks noChangeAspect="1"/>
          </p:cNvPicPr>
          <p:nvPr/>
        </p:nvPicPr>
        <p:blipFill>
          <a:blip r:embed="rId3"/>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6" name="Afbeelding 5">
            <a:extLst>
              <a:ext uri="{FF2B5EF4-FFF2-40B4-BE49-F238E27FC236}">
                <a16:creationId xmlns:a16="http://schemas.microsoft.com/office/drawing/2014/main" id="{E6CA231C-0471-4D1D-AEB2-808C5B437D0B}"/>
              </a:ext>
            </a:extLst>
          </p:cNvPr>
          <p:cNvPicPr>
            <a:picLocks noChangeAspect="1"/>
          </p:cNvPicPr>
          <p:nvPr/>
        </p:nvPicPr>
        <p:blipFill>
          <a:blip r:embed="rId4"/>
          <a:stretch>
            <a:fillRect/>
          </a:stretch>
        </p:blipFill>
        <p:spPr>
          <a:xfrm>
            <a:off x="72762" y="2942585"/>
            <a:ext cx="8998476" cy="1993565"/>
          </a:xfrm>
          <a:prstGeom prst="rect">
            <a:avLst/>
          </a:prstGeom>
        </p:spPr>
      </p:pic>
      <p:graphicFrame>
        <p:nvGraphicFramePr>
          <p:cNvPr id="2" name="Diagram 1">
            <a:extLst>
              <a:ext uri="{FF2B5EF4-FFF2-40B4-BE49-F238E27FC236}">
                <a16:creationId xmlns:a16="http://schemas.microsoft.com/office/drawing/2014/main" id="{7FF1AEA2-477D-4601-A088-CBB2C6AD2C30}"/>
              </a:ext>
            </a:extLst>
          </p:cNvPr>
          <p:cNvGraphicFramePr/>
          <p:nvPr>
            <p:extLst>
              <p:ext uri="{D42A27DB-BD31-4B8C-83A1-F6EECF244321}">
                <p14:modId xmlns:p14="http://schemas.microsoft.com/office/powerpoint/2010/main" val="2318867256"/>
              </p:ext>
            </p:extLst>
          </p:nvPr>
        </p:nvGraphicFramePr>
        <p:xfrm>
          <a:off x="1115616" y="437705"/>
          <a:ext cx="7095798" cy="2164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76285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6025244"/>
            <a:ext cx="9144000" cy="920516"/>
          </a:xfrm>
          <a:solidFill>
            <a:schemeClr val="accent6"/>
          </a:solidFill>
        </p:spPr>
        <p:txBody>
          <a:bodyPr>
            <a:normAutofit/>
          </a:bodyPr>
          <a:lstStyle/>
          <a:p>
            <a:r>
              <a:rPr lang="nl-NL" dirty="0">
                <a:solidFill>
                  <a:srgbClr val="FF0000"/>
                </a:solidFill>
              </a:rPr>
              <a:t>Hoe ver zijn jullie? </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 name="Rechthoek 1">
            <a:extLst>
              <a:ext uri="{FF2B5EF4-FFF2-40B4-BE49-F238E27FC236}">
                <a16:creationId xmlns:a16="http://schemas.microsoft.com/office/drawing/2014/main" id="{8A43B8F4-39AE-488C-B2C6-0661D24A4EFD}"/>
              </a:ext>
            </a:extLst>
          </p:cNvPr>
          <p:cNvSpPr/>
          <p:nvPr/>
        </p:nvSpPr>
        <p:spPr>
          <a:xfrm>
            <a:off x="813443" y="1486278"/>
            <a:ext cx="7878619" cy="2677656"/>
          </a:xfrm>
          <a:prstGeom prst="rect">
            <a:avLst/>
          </a:prstGeom>
        </p:spPr>
        <p:txBody>
          <a:bodyPr wrap="square">
            <a:spAutoFit/>
          </a:bodyPr>
          <a:lstStyle/>
          <a:p>
            <a:pPr lvl="0">
              <a:spcAft>
                <a:spcPts val="0"/>
              </a:spcAft>
              <a:buSzPts val="1000"/>
              <a:tabLst>
                <a:tab pos="457200" algn="l"/>
              </a:tabLst>
            </a:pPr>
            <a:r>
              <a:rPr lang="nl-NL" sz="2400" dirty="0">
                <a:latin typeface="Arial" panose="020B0604020202020204" pitchFamily="34" charset="0"/>
                <a:ea typeface="Times New Roman" panose="02020603050405020304" pitchFamily="18" charset="0"/>
                <a:cs typeface="Arial" panose="020B0604020202020204" pitchFamily="34" charset="0"/>
              </a:rPr>
              <a:t>Samen sturen:</a:t>
            </a:r>
          </a:p>
          <a:p>
            <a:pPr lvl="0">
              <a:spcAft>
                <a:spcPts val="0"/>
              </a:spcAft>
              <a:buSzPts val="1000"/>
              <a:tabLst>
                <a:tab pos="457200" algn="l"/>
              </a:tabLst>
            </a:pPr>
            <a:endParaRPr lang="nl-NL" sz="2400" dirty="0">
              <a:latin typeface="Arial" panose="020B0604020202020204" pitchFamily="34" charset="0"/>
              <a:ea typeface="Times New Roman" panose="02020603050405020304" pitchFamily="18" charset="0"/>
              <a:cs typeface="Arial" panose="020B0604020202020204" pitchFamily="34" charset="0"/>
            </a:endParaRPr>
          </a:p>
          <a:p>
            <a:pPr lvl="0">
              <a:spcAft>
                <a:spcPts val="0"/>
              </a:spcAft>
              <a:buSzPts val="1000"/>
              <a:tabLst>
                <a:tab pos="457200" algn="l"/>
              </a:tabLst>
            </a:pPr>
            <a:r>
              <a:rPr lang="nl-NL" sz="2400" dirty="0">
                <a:latin typeface="Arial" panose="020B0604020202020204" pitchFamily="34" charset="0"/>
                <a:ea typeface="Times New Roman" panose="02020603050405020304" pitchFamily="18" charset="0"/>
                <a:cs typeface="Arial" panose="020B0604020202020204" pitchFamily="34" charset="0"/>
              </a:rPr>
              <a:t>Waar stuur je op?</a:t>
            </a:r>
          </a:p>
          <a:p>
            <a:pPr lvl="0">
              <a:spcAft>
                <a:spcPts val="0"/>
              </a:spcAft>
              <a:buSzPts val="1000"/>
              <a:tabLst>
                <a:tab pos="457200" algn="l"/>
              </a:tabLst>
            </a:pPr>
            <a:endParaRPr lang="nl-NL" sz="2400" dirty="0">
              <a:latin typeface="Arial" panose="020B0604020202020204" pitchFamily="34" charset="0"/>
              <a:ea typeface="Times New Roman" panose="02020603050405020304" pitchFamily="18" charset="0"/>
              <a:cs typeface="Arial" panose="020B0604020202020204" pitchFamily="34" charset="0"/>
            </a:endParaRPr>
          </a:p>
          <a:p>
            <a:pPr lvl="0">
              <a:spcAft>
                <a:spcPts val="0"/>
              </a:spcAft>
              <a:buSzPts val="1000"/>
              <a:tabLst>
                <a:tab pos="457200" algn="l"/>
              </a:tabLst>
            </a:pPr>
            <a:r>
              <a:rPr lang="nl-NL" sz="2400" dirty="0">
                <a:latin typeface="Arial" panose="020B0604020202020204" pitchFamily="34" charset="0"/>
                <a:ea typeface="Times New Roman" panose="02020603050405020304" pitchFamily="18" charset="0"/>
                <a:cs typeface="Arial" panose="020B0604020202020204" pitchFamily="34" charset="0"/>
              </a:rPr>
              <a:t>Met wie? </a:t>
            </a:r>
          </a:p>
          <a:p>
            <a:pPr lvl="0">
              <a:spcAft>
                <a:spcPts val="0"/>
              </a:spcAft>
              <a:buSzPts val="1000"/>
              <a:tabLst>
                <a:tab pos="457200" algn="l"/>
              </a:tabLst>
            </a:pPr>
            <a:endParaRPr lang="nl-NL" sz="2400" dirty="0">
              <a:latin typeface="Arial" panose="020B0604020202020204" pitchFamily="34" charset="0"/>
              <a:ea typeface="Times New Roman" panose="02020603050405020304" pitchFamily="18" charset="0"/>
              <a:cs typeface="Arial" panose="020B0604020202020204" pitchFamily="34" charset="0"/>
            </a:endParaRPr>
          </a:p>
          <a:p>
            <a:pPr lvl="0">
              <a:spcAft>
                <a:spcPts val="0"/>
              </a:spcAft>
              <a:buSzPts val="1000"/>
              <a:tabLst>
                <a:tab pos="457200" algn="l"/>
              </a:tabLst>
            </a:pPr>
            <a:r>
              <a:rPr lang="nl-NL" sz="2400" dirty="0">
                <a:latin typeface="Arial" panose="020B0604020202020204" pitchFamily="34" charset="0"/>
                <a:ea typeface="Times New Roman" panose="02020603050405020304" pitchFamily="18" charset="0"/>
                <a:cs typeface="Arial" panose="020B0604020202020204" pitchFamily="34" charset="0"/>
              </a:rPr>
              <a:t>Hoe?</a:t>
            </a:r>
          </a:p>
        </p:txBody>
      </p:sp>
    </p:spTree>
    <p:extLst>
      <p:ext uri="{BB962C8B-B14F-4D97-AF65-F5344CB8AC3E}">
        <p14:creationId xmlns:p14="http://schemas.microsoft.com/office/powerpoint/2010/main" val="97298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98894"/>
            <a:ext cx="9144000" cy="920516"/>
          </a:xfrm>
          <a:solidFill>
            <a:schemeClr val="accent6"/>
          </a:solidFill>
        </p:spPr>
        <p:txBody>
          <a:bodyPr/>
          <a:lstStyle/>
          <a:p>
            <a:r>
              <a:rPr lang="nl-NL" dirty="0">
                <a:solidFill>
                  <a:srgbClr val="FF0000"/>
                </a:solidFill>
              </a:rPr>
              <a:t>Frank</a:t>
            </a:r>
          </a:p>
        </p:txBody>
      </p:sp>
      <p:pic>
        <p:nvPicPr>
          <p:cNvPr id="5" name="Afbeelding 4" descr="logo powerpoint-2.png"/>
          <p:cNvPicPr>
            <a:picLocks noChangeAspect="1"/>
          </p:cNvPicPr>
          <p:nvPr/>
        </p:nvPicPr>
        <p:blipFill>
          <a:blip r:embed="rId2"/>
          <a:stretch>
            <a:fillRect/>
          </a:stretch>
        </p:blipFill>
        <p:spPr>
          <a:xfrm>
            <a:off x="6889897" y="5437652"/>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7" name="Afbeelding 6">
            <a:extLst>
              <a:ext uri="{FF2B5EF4-FFF2-40B4-BE49-F238E27FC236}">
                <a16:creationId xmlns:a16="http://schemas.microsoft.com/office/drawing/2014/main" id="{2B9A77C7-1BC3-428C-A832-3D6C31894560}"/>
              </a:ext>
            </a:extLst>
          </p:cNvPr>
          <p:cNvPicPr>
            <a:picLocks noChangeAspect="1"/>
          </p:cNvPicPr>
          <p:nvPr/>
        </p:nvPicPr>
        <p:blipFill>
          <a:blip r:embed="rId3"/>
          <a:stretch>
            <a:fillRect/>
          </a:stretch>
        </p:blipFill>
        <p:spPr>
          <a:xfrm>
            <a:off x="1023039" y="0"/>
            <a:ext cx="4843819" cy="6858000"/>
          </a:xfrm>
          <a:prstGeom prst="rect">
            <a:avLst/>
          </a:prstGeom>
        </p:spPr>
      </p:pic>
    </p:spTree>
    <p:extLst>
      <p:ext uri="{BB962C8B-B14F-4D97-AF65-F5344CB8AC3E}">
        <p14:creationId xmlns:p14="http://schemas.microsoft.com/office/powerpoint/2010/main" val="41043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Iedereen is Netwerkleider!</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779757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Waardeer de </a:t>
            </a:r>
            <a:r>
              <a:rPr lang="nl-NL" dirty="0" err="1">
                <a:solidFill>
                  <a:srgbClr val="FF0000"/>
                </a:solidFill>
              </a:rPr>
              <a:t>varieteit</a:t>
            </a:r>
            <a:r>
              <a:rPr lang="nl-NL" dirty="0">
                <a:solidFill>
                  <a:srgbClr val="FF0000"/>
                </a:solidFill>
              </a:rPr>
              <a:t>!</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 name="Picture 8">
            <a:extLst>
              <a:ext uri="{FF2B5EF4-FFF2-40B4-BE49-F238E27FC236}">
                <a16:creationId xmlns:a16="http://schemas.microsoft.com/office/drawing/2014/main" id="{38DDC3ED-CEDA-45B1-9793-00F9BEA4F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693" y="723984"/>
            <a:ext cx="2990850" cy="392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658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Waardeer de </a:t>
            </a:r>
            <a:r>
              <a:rPr lang="nl-NL" dirty="0" err="1">
                <a:solidFill>
                  <a:srgbClr val="FF0000"/>
                </a:solidFill>
              </a:rPr>
              <a:t>varieteit</a:t>
            </a:r>
            <a:r>
              <a:rPr lang="nl-NL" dirty="0">
                <a:solidFill>
                  <a:srgbClr val="FF0000"/>
                </a:solidFill>
              </a:rPr>
              <a:t>!</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7" name="Picture 2">
            <a:extLst>
              <a:ext uri="{FF2B5EF4-FFF2-40B4-BE49-F238E27FC236}">
                <a16:creationId xmlns:a16="http://schemas.microsoft.com/office/drawing/2014/main" id="{8AA92CA7-0687-4039-B676-F32395539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628775"/>
            <a:ext cx="4252912"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290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Mutual </a:t>
            </a:r>
            <a:r>
              <a:rPr lang="nl-NL" dirty="0" err="1">
                <a:solidFill>
                  <a:srgbClr val="FF0000"/>
                </a:solidFill>
              </a:rPr>
              <a:t>Gains</a:t>
            </a:r>
            <a:endParaRPr lang="nl-NL" dirty="0">
              <a:solidFill>
                <a:srgbClr val="FF0000"/>
              </a:solidFill>
            </a:endParaRP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 name="Picture 2">
            <a:extLst>
              <a:ext uri="{FF2B5EF4-FFF2-40B4-BE49-F238E27FC236}">
                <a16:creationId xmlns:a16="http://schemas.microsoft.com/office/drawing/2014/main" id="{C22F9993-9EBE-46E2-962A-A36481D63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319" y="534277"/>
            <a:ext cx="4090988"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506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Dubbele Loyaliteit</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Text Box 5">
            <a:extLst>
              <a:ext uri="{FF2B5EF4-FFF2-40B4-BE49-F238E27FC236}">
                <a16:creationId xmlns:a16="http://schemas.microsoft.com/office/drawing/2014/main" id="{CF564283-9172-4C48-9421-FA934F2BFB6F}"/>
              </a:ext>
            </a:extLst>
          </p:cNvPr>
          <p:cNvSpPr txBox="1">
            <a:spLocks noChangeArrowheads="1"/>
          </p:cNvSpPr>
          <p:nvPr/>
        </p:nvSpPr>
        <p:spPr bwMode="auto">
          <a:xfrm>
            <a:off x="900113" y="42818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nl-NL">
                <a:latin typeface="Arial Black" panose="020B0A04020102020204" pitchFamily="34" charset="0"/>
              </a:rPr>
              <a:t>Dubbele loyaliteit </a:t>
            </a:r>
          </a:p>
        </p:txBody>
      </p:sp>
      <p:graphicFrame>
        <p:nvGraphicFramePr>
          <p:cNvPr id="9" name="Diagram 8">
            <a:extLst>
              <a:ext uri="{FF2B5EF4-FFF2-40B4-BE49-F238E27FC236}">
                <a16:creationId xmlns:a16="http://schemas.microsoft.com/office/drawing/2014/main" id="{7FCE42F6-765D-43B8-BA7C-C27DB8E18CAA}"/>
              </a:ext>
            </a:extLst>
          </p:cNvPr>
          <p:cNvGraphicFramePr/>
          <p:nvPr>
            <p:extLst>
              <p:ext uri="{D42A27DB-BD31-4B8C-83A1-F6EECF244321}">
                <p14:modId xmlns:p14="http://schemas.microsoft.com/office/powerpoint/2010/main" val="3706919257"/>
              </p:ext>
            </p:extLst>
          </p:nvPr>
        </p:nvGraphicFramePr>
        <p:xfrm>
          <a:off x="1524000" y="107590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3570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Dubbele Loyaliteit</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 name="Afbeelding 1">
            <a:extLst>
              <a:ext uri="{FF2B5EF4-FFF2-40B4-BE49-F238E27FC236}">
                <a16:creationId xmlns:a16="http://schemas.microsoft.com/office/drawing/2014/main" id="{651DBF22-D6F6-41E7-A761-53D48460C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36438"/>
            <a:ext cx="2687637"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2">
            <a:extLst>
              <a:ext uri="{FF2B5EF4-FFF2-40B4-BE49-F238E27FC236}">
                <a16:creationId xmlns:a16="http://schemas.microsoft.com/office/drawing/2014/main" id="{9646503F-F14B-4C13-ABCC-D8C3493B7099}"/>
              </a:ext>
            </a:extLst>
          </p:cNvPr>
          <p:cNvSpPr txBox="1">
            <a:spLocks noChangeArrowheads="1"/>
          </p:cNvSpPr>
          <p:nvPr/>
        </p:nvSpPr>
        <p:spPr bwMode="auto">
          <a:xfrm>
            <a:off x="1295400" y="3155800"/>
            <a:ext cx="655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nl-NL" sz="2800"/>
              <a:t>Samenwerken =</a:t>
            </a:r>
          </a:p>
          <a:p>
            <a:endParaRPr lang="nl-NL" altLang="nl-NL" sz="2800"/>
          </a:p>
          <a:p>
            <a:r>
              <a:rPr lang="nl-NL" altLang="nl-NL" sz="2800"/>
              <a:t>“verantwoordelijkheid nemen voor de sores van een ander uit welbegrepen eigenbelang”</a:t>
            </a:r>
          </a:p>
        </p:txBody>
      </p:sp>
    </p:spTree>
    <p:extLst>
      <p:ext uri="{BB962C8B-B14F-4D97-AF65-F5344CB8AC3E}">
        <p14:creationId xmlns:p14="http://schemas.microsoft.com/office/powerpoint/2010/main" val="3397336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Mutual </a:t>
            </a:r>
            <a:r>
              <a:rPr lang="nl-NL" dirty="0" err="1">
                <a:solidFill>
                  <a:srgbClr val="FF0000"/>
                </a:solidFill>
              </a:rPr>
              <a:t>Gains</a:t>
            </a:r>
            <a:endParaRPr lang="nl-NL" dirty="0">
              <a:solidFill>
                <a:srgbClr val="FF0000"/>
              </a:solidFill>
            </a:endParaRP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 name="Picture 3" descr="a1360f9d-d79c-446d-9a8f-0fbd623ef743@eurprd04">
            <a:extLst>
              <a:ext uri="{FF2B5EF4-FFF2-40B4-BE49-F238E27FC236}">
                <a16:creationId xmlns:a16="http://schemas.microsoft.com/office/drawing/2014/main" id="{5214B127-9A8F-46AE-B5F4-15B274171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88913"/>
            <a:ext cx="575945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16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Taak- en relatieconflict</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7" name="Tabel 6">
            <a:extLst>
              <a:ext uri="{FF2B5EF4-FFF2-40B4-BE49-F238E27FC236}">
                <a16:creationId xmlns:a16="http://schemas.microsoft.com/office/drawing/2014/main" id="{FFD5C3BD-858B-4181-BA59-E6A7E55F4004}"/>
              </a:ext>
            </a:extLst>
          </p:cNvPr>
          <p:cNvGraphicFramePr>
            <a:graphicFrameLocks noGrp="1"/>
          </p:cNvGraphicFramePr>
          <p:nvPr/>
        </p:nvGraphicFramePr>
        <p:xfrm>
          <a:off x="1296988" y="1601788"/>
          <a:ext cx="6648450" cy="2743200"/>
        </p:xfrm>
        <a:graphic>
          <a:graphicData uri="http://schemas.openxmlformats.org/drawingml/2006/table">
            <a:tbl>
              <a:tblPr firstRow="1" bandRow="1">
                <a:tableStyleId>{5C22544A-7EE6-4342-B048-85BDC9FD1C3A}</a:tableStyleId>
              </a:tblPr>
              <a:tblGrid>
                <a:gridCol w="2216150">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216150">
                  <a:extLst>
                    <a:ext uri="{9D8B030D-6E8A-4147-A177-3AD203B41FA5}">
                      <a16:colId xmlns:a16="http://schemas.microsoft.com/office/drawing/2014/main" val="20002"/>
                    </a:ext>
                  </a:extLst>
                </a:gridCol>
              </a:tblGrid>
              <a:tr h="914400">
                <a:tc>
                  <a:txBody>
                    <a:bodyPr/>
                    <a:lstStyle/>
                    <a:p>
                      <a:endParaRPr lang="nl-NL" dirty="0"/>
                    </a:p>
                  </a:txBody>
                  <a:tcPr marL="91441" marR="91441"/>
                </a:tc>
                <a:tc>
                  <a:txBody>
                    <a:bodyPr/>
                    <a:lstStyle/>
                    <a:p>
                      <a:r>
                        <a:rPr lang="nl-NL" dirty="0"/>
                        <a:t>Overeenstemming</a:t>
                      </a:r>
                    </a:p>
                  </a:txBody>
                  <a:tcPr marL="91441" marR="91441"/>
                </a:tc>
                <a:tc>
                  <a:txBody>
                    <a:bodyPr/>
                    <a:lstStyle/>
                    <a:p>
                      <a:r>
                        <a:rPr lang="nl-NL" dirty="0"/>
                        <a:t>Geen overeenstemming</a:t>
                      </a:r>
                    </a:p>
                  </a:txBody>
                  <a:tcPr marL="91441" marR="91441"/>
                </a:tc>
                <a:extLst>
                  <a:ext uri="{0D108BD9-81ED-4DB2-BD59-A6C34878D82A}">
                    <a16:rowId xmlns:a16="http://schemas.microsoft.com/office/drawing/2014/main" val="10000"/>
                  </a:ext>
                </a:extLst>
              </a:tr>
              <a:tr h="914400">
                <a:tc>
                  <a:txBody>
                    <a:bodyPr/>
                    <a:lstStyle/>
                    <a:p>
                      <a:r>
                        <a:rPr lang="nl-NL" dirty="0"/>
                        <a:t>Positief</a:t>
                      </a:r>
                    </a:p>
                  </a:txBody>
                  <a:tcPr marL="91441" marR="91441"/>
                </a:tc>
                <a:tc>
                  <a:txBody>
                    <a:bodyPr/>
                    <a:lstStyle/>
                    <a:p>
                      <a:r>
                        <a:rPr lang="nl-NL" dirty="0"/>
                        <a:t>Consensus en harmonie = voortgang</a:t>
                      </a:r>
                    </a:p>
                  </a:txBody>
                  <a:tcPr marL="91441" marR="91441"/>
                </a:tc>
                <a:tc>
                  <a:txBody>
                    <a:bodyPr/>
                    <a:lstStyle/>
                    <a:p>
                      <a:r>
                        <a:rPr lang="nl-NL" dirty="0"/>
                        <a:t>Taakconflict</a:t>
                      </a:r>
                      <a:r>
                        <a:rPr lang="nl-NL" baseline="0" dirty="0"/>
                        <a:t> = voortgang</a:t>
                      </a:r>
                      <a:endParaRPr lang="nl-NL" dirty="0"/>
                    </a:p>
                  </a:txBody>
                  <a:tcPr marL="91441" marR="91441"/>
                </a:tc>
                <a:extLst>
                  <a:ext uri="{0D108BD9-81ED-4DB2-BD59-A6C34878D82A}">
                    <a16:rowId xmlns:a16="http://schemas.microsoft.com/office/drawing/2014/main" val="10001"/>
                  </a:ext>
                </a:extLst>
              </a:tr>
              <a:tr h="914400">
                <a:tc>
                  <a:txBody>
                    <a:bodyPr/>
                    <a:lstStyle/>
                    <a:p>
                      <a:r>
                        <a:rPr lang="nl-NL" dirty="0"/>
                        <a:t>Negatief</a:t>
                      </a:r>
                    </a:p>
                  </a:txBody>
                  <a:tcPr marL="91441" marR="9144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Collusie = stagnatie</a:t>
                      </a:r>
                    </a:p>
                    <a:p>
                      <a:endParaRPr lang="nl-NL" dirty="0"/>
                    </a:p>
                  </a:txBody>
                  <a:tcPr marL="91441" marR="91441"/>
                </a:tc>
                <a:tc>
                  <a:txBody>
                    <a:bodyPr/>
                    <a:lstStyle/>
                    <a:p>
                      <a:r>
                        <a:rPr lang="nl-NL" dirty="0"/>
                        <a:t>Relatieconflict = stagnatie</a:t>
                      </a:r>
                    </a:p>
                  </a:txBody>
                  <a:tcPr marL="91441" marR="9144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3525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Bouwen aan vertrouwen</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9" name="Picture 2">
            <a:extLst>
              <a:ext uri="{FF2B5EF4-FFF2-40B4-BE49-F238E27FC236}">
                <a16:creationId xmlns:a16="http://schemas.microsoft.com/office/drawing/2014/main" id="{143E1A14-94A1-4E23-ABF5-498B126DC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377" y="1073000"/>
            <a:ext cx="4608512" cy="344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316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Iedereen is netwerkleider!</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 name="Tekstvak 4">
            <a:extLst>
              <a:ext uri="{FF2B5EF4-FFF2-40B4-BE49-F238E27FC236}">
                <a16:creationId xmlns:a16="http://schemas.microsoft.com/office/drawing/2014/main" id="{AA84645D-6FAE-45E7-831F-8299164C255D}"/>
              </a:ext>
            </a:extLst>
          </p:cNvPr>
          <p:cNvSpPr txBox="1">
            <a:spLocks noChangeArrowheads="1"/>
          </p:cNvSpPr>
          <p:nvPr/>
        </p:nvSpPr>
        <p:spPr bwMode="auto">
          <a:xfrm>
            <a:off x="1360485" y="1009577"/>
            <a:ext cx="6985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800100" indent="-3429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Tx/>
              <a:buAutoNum type="arabicPeriod"/>
            </a:pPr>
            <a:r>
              <a:rPr lang="nl-NL" altLang="nl-NL" sz="2000" dirty="0"/>
              <a:t>Management van verwachtingen</a:t>
            </a:r>
          </a:p>
          <a:p>
            <a:pPr>
              <a:buFontTx/>
              <a:buAutoNum type="arabicPeriod"/>
            </a:pPr>
            <a:r>
              <a:rPr lang="nl-NL" altLang="nl-NL" sz="2000" dirty="0" err="1"/>
              <a:t>Creeer</a:t>
            </a:r>
            <a:r>
              <a:rPr lang="nl-NL" altLang="nl-NL" sz="2000" dirty="0"/>
              <a:t> een minimale structuur</a:t>
            </a:r>
          </a:p>
          <a:p>
            <a:pPr>
              <a:buFontTx/>
              <a:buAutoNum type="arabicPeriod"/>
            </a:pPr>
            <a:r>
              <a:rPr lang="nl-NL" altLang="nl-NL" sz="2000" dirty="0"/>
              <a:t>Bepaal omgangsregels</a:t>
            </a:r>
          </a:p>
          <a:p>
            <a:pPr>
              <a:buFontTx/>
              <a:buAutoNum type="arabicPeriod"/>
            </a:pPr>
            <a:r>
              <a:rPr lang="nl-NL" altLang="nl-NL" sz="2000" b="1" dirty="0"/>
              <a:t>Design</a:t>
            </a:r>
            <a:r>
              <a:rPr lang="nl-NL" altLang="nl-NL" sz="2000" dirty="0"/>
              <a:t>: ontwerp de interactie bewust</a:t>
            </a:r>
          </a:p>
          <a:p>
            <a:pPr lvl="1">
              <a:buFontTx/>
              <a:buChar char="-"/>
            </a:pPr>
            <a:r>
              <a:rPr lang="nl-NL" altLang="nl-NL" sz="2000" dirty="0"/>
              <a:t>ruimte voor de inhoud </a:t>
            </a:r>
            <a:r>
              <a:rPr lang="nl-NL" altLang="nl-NL" sz="2000" dirty="0" err="1"/>
              <a:t>creeren</a:t>
            </a:r>
            <a:r>
              <a:rPr lang="nl-NL" altLang="nl-NL" sz="2000" dirty="0"/>
              <a:t>: </a:t>
            </a:r>
            <a:r>
              <a:rPr lang="nl-NL" altLang="nl-NL" sz="2000" b="1" dirty="0"/>
              <a:t>taakconflicten</a:t>
            </a:r>
            <a:r>
              <a:rPr lang="nl-NL" altLang="nl-NL" sz="2000" dirty="0"/>
              <a:t> aangaan</a:t>
            </a:r>
          </a:p>
          <a:p>
            <a:pPr lvl="1">
              <a:buFontTx/>
              <a:buChar char="-"/>
            </a:pPr>
            <a:r>
              <a:rPr lang="nl-NL" altLang="nl-NL" sz="2000" dirty="0"/>
              <a:t>ruimte voor reflectie op het proces</a:t>
            </a:r>
          </a:p>
          <a:p>
            <a:pPr>
              <a:buAutoNum type="arabicPeriod" startAt="5"/>
            </a:pPr>
            <a:r>
              <a:rPr lang="nl-NL" altLang="nl-NL" sz="2000" dirty="0"/>
              <a:t>Toon collectief leiderschap (leiderschap in het collectief)  - </a:t>
            </a:r>
            <a:r>
              <a:rPr lang="nl-NL" altLang="nl-NL" sz="2000" b="1" dirty="0" err="1"/>
              <a:t>intervenieren</a:t>
            </a:r>
            <a:r>
              <a:rPr lang="nl-NL" altLang="nl-NL" sz="2000" dirty="0"/>
              <a:t> voor gedeeld eigenaarschap als dat nodig is, juist als het spannend is</a:t>
            </a:r>
          </a:p>
          <a:p>
            <a:pPr>
              <a:buAutoNum type="arabicPeriod" startAt="5"/>
            </a:pPr>
            <a:endParaRPr lang="nl-NL" altLang="nl-NL" sz="2000" dirty="0"/>
          </a:p>
        </p:txBody>
      </p:sp>
    </p:spTree>
    <p:extLst>
      <p:ext uri="{BB962C8B-B14F-4D97-AF65-F5344CB8AC3E}">
        <p14:creationId xmlns:p14="http://schemas.microsoft.com/office/powerpoint/2010/main" val="118516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3" name="Tekstvak 12">
            <a:extLst>
              <a:ext uri="{FF2B5EF4-FFF2-40B4-BE49-F238E27FC236}">
                <a16:creationId xmlns:a16="http://schemas.microsoft.com/office/drawing/2014/main" id="{E8B7EF34-67E3-4E9D-AA7D-EBC900D4F7D7}"/>
              </a:ext>
            </a:extLst>
          </p:cNvPr>
          <p:cNvSpPr txBox="1"/>
          <p:nvPr/>
        </p:nvSpPr>
        <p:spPr>
          <a:xfrm>
            <a:off x="1331913" y="1341438"/>
            <a:ext cx="6624637" cy="3046988"/>
          </a:xfrm>
          <a:prstGeom prst="rect">
            <a:avLst/>
          </a:prstGeom>
          <a:noFill/>
        </p:spPr>
        <p:txBody>
          <a:bodyPr>
            <a:spAutoFit/>
          </a:bodyPr>
          <a:lstStyle/>
          <a:p>
            <a:pPr>
              <a:defRPr/>
            </a:pPr>
            <a:r>
              <a:rPr lang="nl-NL" sz="2400" dirty="0"/>
              <a:t>“</a:t>
            </a:r>
            <a:r>
              <a:rPr lang="nl-NL" sz="2400" dirty="0" err="1"/>
              <a:t>Cultural</a:t>
            </a:r>
            <a:r>
              <a:rPr lang="nl-NL" sz="2400" dirty="0"/>
              <a:t> </a:t>
            </a:r>
            <a:r>
              <a:rPr lang="nl-NL" sz="2400" dirty="0" err="1"/>
              <a:t>diversity</a:t>
            </a:r>
            <a:r>
              <a:rPr lang="nl-NL" sz="2400" dirty="0"/>
              <a:t> is </a:t>
            </a:r>
            <a:r>
              <a:rPr lang="nl-NL" sz="2400" dirty="0" err="1"/>
              <a:t>both</a:t>
            </a:r>
            <a:r>
              <a:rPr lang="nl-NL" sz="2400" dirty="0"/>
              <a:t> a source:</a:t>
            </a:r>
          </a:p>
          <a:p>
            <a:pPr marL="342900" indent="-342900">
              <a:buFontTx/>
              <a:buChar char="-"/>
              <a:defRPr/>
            </a:pPr>
            <a:r>
              <a:rPr lang="nl-NL" sz="2400" dirty="0"/>
              <a:t>of </a:t>
            </a:r>
            <a:r>
              <a:rPr lang="nl-NL" sz="2400" dirty="0" err="1"/>
              <a:t>stimulation</a:t>
            </a:r>
            <a:r>
              <a:rPr lang="nl-NL" sz="2400" dirty="0"/>
              <a:t>, </a:t>
            </a:r>
            <a:r>
              <a:rPr lang="nl-NL" sz="2400" dirty="0" err="1"/>
              <a:t>creativity</a:t>
            </a:r>
            <a:r>
              <a:rPr lang="nl-NL" sz="2400" dirty="0"/>
              <a:t> and </a:t>
            </a:r>
            <a:r>
              <a:rPr lang="nl-NL" sz="2400" dirty="0" err="1"/>
              <a:t>reward</a:t>
            </a:r>
            <a:r>
              <a:rPr lang="nl-NL" sz="2400" dirty="0"/>
              <a:t>: </a:t>
            </a:r>
            <a:r>
              <a:rPr lang="nl-NL" sz="2400" i="1" dirty="0" err="1">
                <a:solidFill>
                  <a:srgbClr val="FF0000"/>
                </a:solidFill>
              </a:rPr>
              <a:t>Collaborative</a:t>
            </a:r>
            <a:r>
              <a:rPr lang="nl-NL" sz="2400" i="1" dirty="0">
                <a:solidFill>
                  <a:srgbClr val="FF0000"/>
                </a:solidFill>
              </a:rPr>
              <a:t> advantage</a:t>
            </a:r>
          </a:p>
          <a:p>
            <a:pPr marL="342900" indent="-342900">
              <a:buFontTx/>
              <a:buChar char="-"/>
              <a:defRPr/>
            </a:pPr>
            <a:r>
              <a:rPr lang="nl-NL" sz="2400" dirty="0" err="1"/>
              <a:t>potential</a:t>
            </a:r>
            <a:r>
              <a:rPr lang="nl-NL" sz="2400" dirty="0"/>
              <a:t> </a:t>
            </a:r>
            <a:r>
              <a:rPr lang="nl-NL" sz="2400" dirty="0" err="1"/>
              <a:t>conflicts</a:t>
            </a:r>
            <a:r>
              <a:rPr lang="nl-NL" sz="2400" dirty="0"/>
              <a:t> of </a:t>
            </a:r>
            <a:r>
              <a:rPr lang="nl-NL" sz="2400" dirty="0" err="1"/>
              <a:t>values</a:t>
            </a:r>
            <a:r>
              <a:rPr lang="nl-NL" sz="2400" dirty="0"/>
              <a:t>, </a:t>
            </a:r>
            <a:r>
              <a:rPr lang="nl-NL" sz="2400" dirty="0" err="1"/>
              <a:t>behaviors</a:t>
            </a:r>
            <a:r>
              <a:rPr lang="nl-NL" sz="2400" dirty="0"/>
              <a:t>, </a:t>
            </a:r>
            <a:r>
              <a:rPr lang="nl-NL" sz="2400" dirty="0" err="1"/>
              <a:t>practices</a:t>
            </a:r>
            <a:r>
              <a:rPr lang="nl-NL" sz="2400" dirty="0"/>
              <a:t> and </a:t>
            </a:r>
            <a:r>
              <a:rPr lang="nl-NL" sz="2400" dirty="0" err="1"/>
              <a:t>beliefs</a:t>
            </a:r>
            <a:r>
              <a:rPr lang="nl-NL" sz="2400" dirty="0"/>
              <a:t>: </a:t>
            </a:r>
            <a:r>
              <a:rPr lang="nl-NL" sz="2400" i="1" dirty="0" err="1">
                <a:solidFill>
                  <a:srgbClr val="FF0000"/>
                </a:solidFill>
              </a:rPr>
              <a:t>Collaborative</a:t>
            </a:r>
            <a:r>
              <a:rPr lang="nl-NL" sz="2400" i="1" dirty="0">
                <a:solidFill>
                  <a:srgbClr val="FF0000"/>
                </a:solidFill>
              </a:rPr>
              <a:t> </a:t>
            </a:r>
            <a:r>
              <a:rPr lang="nl-NL" sz="2400" i="1" dirty="0" err="1">
                <a:solidFill>
                  <a:srgbClr val="FF0000"/>
                </a:solidFill>
              </a:rPr>
              <a:t>inertia</a:t>
            </a:r>
            <a:r>
              <a:rPr lang="nl-NL" sz="2400" dirty="0"/>
              <a:t>”</a:t>
            </a:r>
          </a:p>
          <a:p>
            <a:pPr>
              <a:defRPr/>
            </a:pPr>
            <a:endParaRPr lang="nl-NL" sz="2400" dirty="0"/>
          </a:p>
          <a:p>
            <a:pPr>
              <a:defRPr/>
            </a:pPr>
            <a:r>
              <a:rPr lang="nl-NL" sz="2400" dirty="0"/>
              <a:t>Vangen, S, &amp; Winchester, N, in Public Management Review, 2014</a:t>
            </a:r>
          </a:p>
        </p:txBody>
      </p:sp>
    </p:spTree>
    <p:extLst>
      <p:ext uri="{BB962C8B-B14F-4D97-AF65-F5344CB8AC3E}">
        <p14:creationId xmlns:p14="http://schemas.microsoft.com/office/powerpoint/2010/main" val="381938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Iedereen is netwerkleider!</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 name="Tekstvak 4">
            <a:extLst>
              <a:ext uri="{FF2B5EF4-FFF2-40B4-BE49-F238E27FC236}">
                <a16:creationId xmlns:a16="http://schemas.microsoft.com/office/drawing/2014/main" id="{AA84645D-6FAE-45E7-831F-8299164C255D}"/>
              </a:ext>
            </a:extLst>
          </p:cNvPr>
          <p:cNvSpPr txBox="1">
            <a:spLocks noChangeArrowheads="1"/>
          </p:cNvSpPr>
          <p:nvPr/>
        </p:nvSpPr>
        <p:spPr bwMode="auto">
          <a:xfrm>
            <a:off x="1360485" y="1009577"/>
            <a:ext cx="6985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800100" indent="-3429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Tx/>
              <a:buAutoNum type="arabicPeriod"/>
            </a:pPr>
            <a:r>
              <a:rPr lang="nl-NL" altLang="nl-NL" sz="2000" dirty="0"/>
              <a:t>Wat doe je al?</a:t>
            </a:r>
          </a:p>
          <a:p>
            <a:pPr>
              <a:buFontTx/>
              <a:buAutoNum type="arabicPeriod"/>
            </a:pPr>
            <a:r>
              <a:rPr lang="nl-NL" altLang="nl-NL" sz="2000" dirty="0"/>
              <a:t>Wat kun je meer doen?</a:t>
            </a:r>
          </a:p>
          <a:p>
            <a:pPr>
              <a:buFontTx/>
              <a:buAutoNum type="arabicPeriod"/>
            </a:pPr>
            <a:r>
              <a:rPr lang="nl-NL" altLang="nl-NL" sz="2000" dirty="0"/>
              <a:t>Wat ga je meer doen?</a:t>
            </a:r>
          </a:p>
          <a:p>
            <a:pPr>
              <a:buFontTx/>
              <a:buAutoNum type="arabicPeriod"/>
            </a:pPr>
            <a:r>
              <a:rPr lang="nl-NL" altLang="nl-NL" sz="2000" dirty="0"/>
              <a:t>Wat gaan jullie doen? </a:t>
            </a:r>
          </a:p>
        </p:txBody>
      </p:sp>
    </p:spTree>
    <p:extLst>
      <p:ext uri="{BB962C8B-B14F-4D97-AF65-F5344CB8AC3E}">
        <p14:creationId xmlns:p14="http://schemas.microsoft.com/office/powerpoint/2010/main" val="1198265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solidFill>
                  <a:srgbClr val="FF0000"/>
                </a:solidFill>
              </a:rPr>
              <a:t> Jij bent netwerkleider!</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 name="Tekstvak 4">
            <a:extLst>
              <a:ext uri="{FF2B5EF4-FFF2-40B4-BE49-F238E27FC236}">
                <a16:creationId xmlns:a16="http://schemas.microsoft.com/office/drawing/2014/main" id="{AA84645D-6FAE-45E7-831F-8299164C255D}"/>
              </a:ext>
            </a:extLst>
          </p:cNvPr>
          <p:cNvSpPr txBox="1">
            <a:spLocks noChangeArrowheads="1"/>
          </p:cNvSpPr>
          <p:nvPr/>
        </p:nvSpPr>
        <p:spPr bwMode="auto">
          <a:xfrm>
            <a:off x="1360485" y="1009577"/>
            <a:ext cx="698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800100" indent="-3429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Tx/>
              <a:buAutoNum type="arabicPeriod"/>
            </a:pPr>
            <a:r>
              <a:rPr lang="nl-NL" altLang="nl-NL" sz="2000" dirty="0"/>
              <a:t>Wat ga jij meer doen?</a:t>
            </a:r>
          </a:p>
        </p:txBody>
      </p:sp>
    </p:spTree>
    <p:extLst>
      <p:ext uri="{BB962C8B-B14F-4D97-AF65-F5344CB8AC3E}">
        <p14:creationId xmlns:p14="http://schemas.microsoft.com/office/powerpoint/2010/main" val="3917489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hlinkClick r:id="rId2"/>
              </a:rPr>
              <a:t>Frank@bamr.nl</a:t>
            </a:r>
            <a:r>
              <a:rPr lang="nl-NL" dirty="0"/>
              <a:t>                           0621518269</a:t>
            </a:r>
          </a:p>
        </p:txBody>
      </p:sp>
      <p:pic>
        <p:nvPicPr>
          <p:cNvPr id="5" name="Afbeelding 4" descr="logo powerpoint-2.png"/>
          <p:cNvPicPr>
            <a:picLocks noChangeAspect="1"/>
          </p:cNvPicPr>
          <p:nvPr/>
        </p:nvPicPr>
        <p:blipFill>
          <a:blip r:embed="rId3"/>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 name="Tekstvak 1">
            <a:extLst>
              <a:ext uri="{FF2B5EF4-FFF2-40B4-BE49-F238E27FC236}">
                <a16:creationId xmlns:a16="http://schemas.microsoft.com/office/drawing/2014/main" id="{A2930718-323E-45B4-813F-6E5B2A87BD78}"/>
              </a:ext>
            </a:extLst>
          </p:cNvPr>
          <p:cNvSpPr txBox="1"/>
          <p:nvPr/>
        </p:nvSpPr>
        <p:spPr>
          <a:xfrm>
            <a:off x="1063254" y="1541721"/>
            <a:ext cx="6453963" cy="400110"/>
          </a:xfrm>
          <a:prstGeom prst="rect">
            <a:avLst/>
          </a:prstGeom>
          <a:noFill/>
        </p:spPr>
        <p:txBody>
          <a:bodyPr wrap="square" rtlCol="0">
            <a:spAutoFit/>
          </a:bodyPr>
          <a:lstStyle/>
          <a:p>
            <a:r>
              <a:rPr lang="nl-NL" sz="2000" dirty="0"/>
              <a:t>Dank voor jullie aandacht!</a:t>
            </a:r>
          </a:p>
        </p:txBody>
      </p:sp>
      <p:pic>
        <p:nvPicPr>
          <p:cNvPr id="7" name="Afbeelding 3" descr="https://www.strafrechtketen.nl/binaries/medium/content/gallery/strafrechtketen/content-afbeeldingen/2019/bbb-25-04-2019/frank-beemer.jpg">
            <a:extLst>
              <a:ext uri="{FF2B5EF4-FFF2-40B4-BE49-F238E27FC236}">
                <a16:creationId xmlns:a16="http://schemas.microsoft.com/office/drawing/2014/main" id="{A34D71AB-4AC6-45BE-9C08-0EFDFCF8B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5663" y="2475488"/>
            <a:ext cx="28813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52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lstStyle/>
          <a:p>
            <a:r>
              <a:rPr lang="nl-NL" dirty="0"/>
              <a:t>Waarom?</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Tekstvak 6">
            <a:extLst>
              <a:ext uri="{FF2B5EF4-FFF2-40B4-BE49-F238E27FC236}">
                <a16:creationId xmlns:a16="http://schemas.microsoft.com/office/drawing/2014/main" id="{0B820EB3-6800-41A7-8DAD-E796912FDE31}"/>
              </a:ext>
            </a:extLst>
          </p:cNvPr>
          <p:cNvSpPr txBox="1"/>
          <p:nvPr/>
        </p:nvSpPr>
        <p:spPr>
          <a:xfrm>
            <a:off x="287382" y="571878"/>
            <a:ext cx="8569235" cy="4524315"/>
          </a:xfrm>
          <a:prstGeom prst="rect">
            <a:avLst/>
          </a:prstGeom>
          <a:noFill/>
        </p:spPr>
        <p:txBody>
          <a:bodyPr wrap="square">
            <a:spAutoFit/>
          </a:bodyPr>
          <a:lstStyle/>
          <a:p>
            <a:pPr lvl="0"/>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lvl="0"/>
            <a:r>
              <a:rPr lang="nl-NL" sz="1800" dirty="0">
                <a:effectLst/>
                <a:latin typeface="Calibri" panose="020F0502020204030204" pitchFamily="34" charset="0"/>
                <a:ea typeface="Times New Roman" panose="02020603050405020304" pitchFamily="18" charset="0"/>
                <a:cs typeface="Calibri" panose="020F0502020204030204" pitchFamily="34" charset="0"/>
              </a:rPr>
              <a:t>Het gaat om een thuiszittende leerling die qua leeftijd de overstap naar het vo moest maken. De betreffende leerling zat thuis (thuiszitter po) omdat er sprake is van bijzonder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hooggevoeligheid</a:t>
            </a:r>
            <a:r>
              <a:rPr lang="nl-NL" sz="1800" dirty="0">
                <a:effectLst/>
                <a:latin typeface="Calibri" panose="020F0502020204030204" pitchFamily="34" charset="0"/>
                <a:ea typeface="Times New Roman" panose="02020603050405020304" pitchFamily="18" charset="0"/>
                <a:cs typeface="Calibri" panose="020F0502020204030204" pitchFamily="34" charset="0"/>
              </a:rPr>
              <a:t>, waardoor onderwijs in een klas niet mogelijk is. De casus is besproken tijdens een doorbraaktafel. Ouders gaven daarbij aan dat de Vrije School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vwb</a:t>
            </a:r>
            <a:r>
              <a:rPr lang="nl-NL" sz="1800" dirty="0">
                <a:effectLst/>
                <a:latin typeface="Calibri" panose="020F0502020204030204" pitchFamily="34" charset="0"/>
                <a:ea typeface="Times New Roman" panose="02020603050405020304" pitchFamily="18" charset="0"/>
                <a:cs typeface="Calibri" panose="020F0502020204030204" pitchFamily="34" charset="0"/>
              </a:rPr>
              <a:t> het onderwijs het best aansluit bij de wens van de leerling. Na diverse gesprekken is de volgende oplossing gevonden:</a:t>
            </a:r>
            <a:endParaRPr lang="nl-NL" sz="1800" dirty="0">
              <a:effectLst/>
              <a:latin typeface="Calibri" panose="020F0502020204030204" pitchFamily="34" charset="0"/>
              <a:ea typeface="Verdana" panose="020B0604030504040204" pitchFamily="34" charset="0"/>
              <a:cs typeface="Calibri" panose="020F0502020204030204" pitchFamily="34" charset="0"/>
            </a:endParaRPr>
          </a:p>
          <a:p>
            <a:pPr marL="449580"/>
            <a:r>
              <a:rPr lang="nl-NL"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De leerling wordt ingeschreven bij ….. (SO) met een TLV-midden. Het onderwijs wordt in eerste instantie thuis, maar later op het terrein van de Vrije School,  aangeboden door een gepensioneerde leerkracht van deze school. Een aantal onderbouw vakken beheerst deze leraar, andere vakken worden </a:t>
            </a:r>
            <a:r>
              <a:rPr lang="nl-NL" sz="18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mbv</a:t>
            </a:r>
            <a:r>
              <a:rPr lang="nl-NL"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IVIO aangeboden. De bekostiging van de TLV wordt ingezet om IVIO en de docent te bekostigen. Jeugdhulp is ingeschakeld </a:t>
            </a:r>
            <a:r>
              <a:rPr lang="nl-NL" sz="18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ivm</a:t>
            </a:r>
            <a:r>
              <a:rPr lang="nl-NL"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de begeleiding op het gebied van </a:t>
            </a:r>
            <a:r>
              <a:rPr lang="nl-NL" sz="18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hooggevoeligheid</a:t>
            </a:r>
            <a:r>
              <a:rPr lang="nl-NL"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800" dirty="0">
              <a:solidFill>
                <a:srgbClr val="FF0000"/>
              </a:solidFill>
              <a:effectLst/>
              <a:latin typeface="Calibri" panose="020F0502020204030204" pitchFamily="34" charset="0"/>
              <a:ea typeface="Verdana" panose="020B0604030504040204" pitchFamily="34" charset="0"/>
              <a:cs typeface="Calibri" panose="020F0502020204030204" pitchFamily="34" charset="0"/>
            </a:endParaRPr>
          </a:p>
          <a:p>
            <a:pPr marL="449580"/>
            <a:r>
              <a:rPr lang="nl-NL" sz="1800" dirty="0">
                <a:effectLst/>
                <a:latin typeface="Calibri" panose="020F0502020204030204" pitchFamily="34" charset="0"/>
                <a:ea typeface="Times New Roman" panose="02020603050405020304" pitchFamily="18" charset="0"/>
                <a:cs typeface="Calibri" panose="020F0502020204030204" pitchFamily="34" charset="0"/>
              </a:rPr>
              <a:t>Het is de opzet dat deze leerling na verloop van tijd aan het onderwijssysteem van de Vrijeschool kan voldoen, zo niet dan aan die van … (SO).</a:t>
            </a:r>
            <a:endParaRPr lang="nl-NL" sz="1800" dirty="0">
              <a:effectLst/>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5133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98894"/>
            <a:ext cx="9144000" cy="920516"/>
          </a:xfrm>
          <a:solidFill>
            <a:schemeClr val="accent6"/>
          </a:solidFill>
        </p:spPr>
        <p:txBody>
          <a:bodyPr/>
          <a:lstStyle/>
          <a:p>
            <a:r>
              <a:rPr lang="nl-NL" dirty="0">
                <a:solidFill>
                  <a:srgbClr val="FF0000"/>
                </a:solidFill>
              </a:rPr>
              <a:t>Maatschappelijke Prestatie</a:t>
            </a:r>
          </a:p>
        </p:txBody>
      </p:sp>
      <p:pic>
        <p:nvPicPr>
          <p:cNvPr id="5" name="Afbeelding 4" descr="logo powerpoint-2.png"/>
          <p:cNvPicPr>
            <a:picLocks noChangeAspect="1"/>
          </p:cNvPicPr>
          <p:nvPr/>
        </p:nvPicPr>
        <p:blipFill>
          <a:blip r:embed="rId2"/>
          <a:stretch>
            <a:fillRect/>
          </a:stretch>
        </p:blipFill>
        <p:spPr>
          <a:xfrm>
            <a:off x="6889897" y="5437652"/>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cxnSp>
        <p:nvCxnSpPr>
          <p:cNvPr id="7" name="Straight Arrow Connector 2">
            <a:extLst>
              <a:ext uri="{FF2B5EF4-FFF2-40B4-BE49-F238E27FC236}">
                <a16:creationId xmlns:a16="http://schemas.microsoft.com/office/drawing/2014/main" id="{1428F899-EE36-497E-B0FF-9F239D5BEEDB}"/>
              </a:ext>
            </a:extLst>
          </p:cNvPr>
          <p:cNvCxnSpPr>
            <a:cxnSpLocks noChangeShapeType="1"/>
          </p:cNvCxnSpPr>
          <p:nvPr/>
        </p:nvCxnSpPr>
        <p:spPr bwMode="auto">
          <a:xfrm flipH="1">
            <a:off x="2619375" y="1392238"/>
            <a:ext cx="12700" cy="3697287"/>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cxnSp>
        <p:nvCxnSpPr>
          <p:cNvPr id="8" name="Straight Arrow Connector 6">
            <a:extLst>
              <a:ext uri="{FF2B5EF4-FFF2-40B4-BE49-F238E27FC236}">
                <a16:creationId xmlns:a16="http://schemas.microsoft.com/office/drawing/2014/main" id="{2132F218-1E62-4C03-B6E4-01834858F8A5}"/>
              </a:ext>
            </a:extLst>
          </p:cNvPr>
          <p:cNvCxnSpPr>
            <a:cxnSpLocks noChangeShapeType="1"/>
          </p:cNvCxnSpPr>
          <p:nvPr/>
        </p:nvCxnSpPr>
        <p:spPr bwMode="auto">
          <a:xfrm flipH="1" flipV="1">
            <a:off x="2601913" y="5094288"/>
            <a:ext cx="4675187" cy="9525"/>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sp>
        <p:nvSpPr>
          <p:cNvPr id="10" name="Rectangle 10">
            <a:extLst>
              <a:ext uri="{FF2B5EF4-FFF2-40B4-BE49-F238E27FC236}">
                <a16:creationId xmlns:a16="http://schemas.microsoft.com/office/drawing/2014/main" id="{80D38FE0-F4B4-4617-A349-7BE5C2CB31AA}"/>
              </a:ext>
            </a:extLst>
          </p:cNvPr>
          <p:cNvSpPr>
            <a:spLocks noChangeArrowheads="1"/>
          </p:cNvSpPr>
          <p:nvPr/>
        </p:nvSpPr>
        <p:spPr bwMode="auto">
          <a:xfrm>
            <a:off x="5859871" y="1212371"/>
            <a:ext cx="2940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nl-BE" altLang="en-US" sz="2000" b="1" dirty="0">
                <a:solidFill>
                  <a:srgbClr val="9F3A41"/>
                </a:solidFill>
                <a:latin typeface="Verdana" panose="020B0604030504040204" pitchFamily="34" charset="0"/>
              </a:rPr>
              <a:t>Maatschappelijke Prestatie</a:t>
            </a:r>
            <a:endParaRPr lang="en-US" altLang="en-US" sz="2000" b="1" dirty="0">
              <a:solidFill>
                <a:srgbClr val="9F3A41"/>
              </a:solidFill>
              <a:latin typeface="Verdana" panose="020B0604030504040204" pitchFamily="34" charset="0"/>
            </a:endParaRPr>
          </a:p>
        </p:txBody>
      </p:sp>
      <p:cxnSp>
        <p:nvCxnSpPr>
          <p:cNvPr id="11" name="Straight Connector 14">
            <a:extLst>
              <a:ext uri="{FF2B5EF4-FFF2-40B4-BE49-F238E27FC236}">
                <a16:creationId xmlns:a16="http://schemas.microsoft.com/office/drawing/2014/main" id="{7AD8044F-4745-4D61-BF2B-438BED41969A}"/>
              </a:ext>
            </a:extLst>
          </p:cNvPr>
          <p:cNvCxnSpPr>
            <a:cxnSpLocks noChangeShapeType="1"/>
          </p:cNvCxnSpPr>
          <p:nvPr/>
        </p:nvCxnSpPr>
        <p:spPr bwMode="auto">
          <a:xfrm>
            <a:off x="2836863" y="1660525"/>
            <a:ext cx="3617912" cy="0"/>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2" name="Straight Connector 17">
            <a:extLst>
              <a:ext uri="{FF2B5EF4-FFF2-40B4-BE49-F238E27FC236}">
                <a16:creationId xmlns:a16="http://schemas.microsoft.com/office/drawing/2014/main" id="{F7FCEFDC-40CC-4C59-ADC0-B3EC63F1756A}"/>
              </a:ext>
            </a:extLst>
          </p:cNvPr>
          <p:cNvCxnSpPr>
            <a:cxnSpLocks noChangeShapeType="1"/>
          </p:cNvCxnSpPr>
          <p:nvPr/>
        </p:nvCxnSpPr>
        <p:spPr bwMode="auto">
          <a:xfrm flipH="1">
            <a:off x="7259638" y="1997075"/>
            <a:ext cx="28575" cy="29384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3" name="Straight Connector 9">
            <a:extLst>
              <a:ext uri="{FF2B5EF4-FFF2-40B4-BE49-F238E27FC236}">
                <a16:creationId xmlns:a16="http://schemas.microsoft.com/office/drawing/2014/main" id="{94770510-BFBB-4657-A73F-4BB4BCA4531B}"/>
              </a:ext>
            </a:extLst>
          </p:cNvPr>
          <p:cNvCxnSpPr/>
          <p:nvPr/>
        </p:nvCxnSpPr>
        <p:spPr bwMode="auto">
          <a:xfrm>
            <a:off x="2731994" y="3198601"/>
            <a:ext cx="2030506" cy="1842247"/>
          </a:xfrm>
          <a:prstGeom prst="line">
            <a:avLst/>
          </a:prstGeom>
          <a:noFill/>
          <a:ln w="38100" cap="flat" cmpd="sng" algn="ctr">
            <a:solidFill>
              <a:srgbClr val="CC0000"/>
            </a:solidFill>
            <a:prstDash val="solid"/>
            <a:round/>
            <a:headEnd type="triangle" w="med" len="med"/>
            <a:tailEnd type="triangle" w="med" len="med"/>
          </a:ln>
          <a:effectLst>
            <a:glow>
              <a:schemeClr val="accent1">
                <a:alpha val="40000"/>
              </a:schemeClr>
            </a:glow>
          </a:effectLst>
        </p:spPr>
      </p:cxnSp>
      <p:cxnSp>
        <p:nvCxnSpPr>
          <p:cNvPr id="14" name="Straight Connector 14">
            <a:extLst>
              <a:ext uri="{FF2B5EF4-FFF2-40B4-BE49-F238E27FC236}">
                <a16:creationId xmlns:a16="http://schemas.microsoft.com/office/drawing/2014/main" id="{6D904649-A17F-4FD4-AD81-F973FF7E8602}"/>
              </a:ext>
            </a:extLst>
          </p:cNvPr>
          <p:cNvCxnSpPr>
            <a:cxnSpLocks noChangeShapeType="1"/>
          </p:cNvCxnSpPr>
          <p:nvPr/>
        </p:nvCxnSpPr>
        <p:spPr bwMode="auto">
          <a:xfrm>
            <a:off x="2836863" y="2403475"/>
            <a:ext cx="3516312" cy="3175"/>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36B5BE6B-83DB-4BFF-92F6-849E0E347D31}"/>
              </a:ext>
            </a:extLst>
          </p:cNvPr>
          <p:cNvCxnSpPr>
            <a:cxnSpLocks noChangeShapeType="1"/>
          </p:cNvCxnSpPr>
          <p:nvPr/>
        </p:nvCxnSpPr>
        <p:spPr bwMode="auto">
          <a:xfrm>
            <a:off x="2836863" y="3146425"/>
            <a:ext cx="2586037" cy="7938"/>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6" name="Straight Connector 14">
            <a:extLst>
              <a:ext uri="{FF2B5EF4-FFF2-40B4-BE49-F238E27FC236}">
                <a16:creationId xmlns:a16="http://schemas.microsoft.com/office/drawing/2014/main" id="{4988AAEE-45BE-4505-81F7-D6644CA76F60}"/>
              </a:ext>
            </a:extLst>
          </p:cNvPr>
          <p:cNvCxnSpPr>
            <a:cxnSpLocks noChangeShapeType="1"/>
          </p:cNvCxnSpPr>
          <p:nvPr/>
        </p:nvCxnSpPr>
        <p:spPr bwMode="auto">
          <a:xfrm>
            <a:off x="2836863" y="4632325"/>
            <a:ext cx="685800" cy="7938"/>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7" name="Straight Connector 14">
            <a:extLst>
              <a:ext uri="{FF2B5EF4-FFF2-40B4-BE49-F238E27FC236}">
                <a16:creationId xmlns:a16="http://schemas.microsoft.com/office/drawing/2014/main" id="{FD14EC18-0655-454F-B203-89C3465F8AD2}"/>
              </a:ext>
            </a:extLst>
          </p:cNvPr>
          <p:cNvCxnSpPr>
            <a:cxnSpLocks noChangeShapeType="1"/>
          </p:cNvCxnSpPr>
          <p:nvPr/>
        </p:nvCxnSpPr>
        <p:spPr bwMode="auto">
          <a:xfrm>
            <a:off x="2836863" y="3889375"/>
            <a:ext cx="1639887" cy="47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8" name="Straight Connector 17">
            <a:extLst>
              <a:ext uri="{FF2B5EF4-FFF2-40B4-BE49-F238E27FC236}">
                <a16:creationId xmlns:a16="http://schemas.microsoft.com/office/drawing/2014/main" id="{6AFF5FAE-5048-45F2-967B-DB355285EE7C}"/>
              </a:ext>
            </a:extLst>
          </p:cNvPr>
          <p:cNvCxnSpPr>
            <a:cxnSpLocks noChangeShapeType="1"/>
          </p:cNvCxnSpPr>
          <p:nvPr/>
        </p:nvCxnSpPr>
        <p:spPr bwMode="auto">
          <a:xfrm flipH="1">
            <a:off x="5383213" y="3154363"/>
            <a:ext cx="36512" cy="1804987"/>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9" name="Straight Connector 17">
            <a:extLst>
              <a:ext uri="{FF2B5EF4-FFF2-40B4-BE49-F238E27FC236}">
                <a16:creationId xmlns:a16="http://schemas.microsoft.com/office/drawing/2014/main" id="{4C7BD233-783B-4544-96FC-BBF95FA1CF01}"/>
              </a:ext>
            </a:extLst>
          </p:cNvPr>
          <p:cNvCxnSpPr>
            <a:cxnSpLocks noChangeShapeType="1"/>
          </p:cNvCxnSpPr>
          <p:nvPr/>
        </p:nvCxnSpPr>
        <p:spPr bwMode="auto">
          <a:xfrm>
            <a:off x="4478338" y="3906838"/>
            <a:ext cx="6350" cy="1052512"/>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0" name="Straight Connector 17">
            <a:extLst>
              <a:ext uri="{FF2B5EF4-FFF2-40B4-BE49-F238E27FC236}">
                <a16:creationId xmlns:a16="http://schemas.microsoft.com/office/drawing/2014/main" id="{DC7AC321-5C59-4EE5-B177-331214FA0FC4}"/>
              </a:ext>
            </a:extLst>
          </p:cNvPr>
          <p:cNvCxnSpPr>
            <a:cxnSpLocks noChangeShapeType="1"/>
          </p:cNvCxnSpPr>
          <p:nvPr/>
        </p:nvCxnSpPr>
        <p:spPr bwMode="auto">
          <a:xfrm flipH="1">
            <a:off x="6321425" y="2414588"/>
            <a:ext cx="25400" cy="2544762"/>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21" name="Straight Connector 17">
            <a:extLst>
              <a:ext uri="{FF2B5EF4-FFF2-40B4-BE49-F238E27FC236}">
                <a16:creationId xmlns:a16="http://schemas.microsoft.com/office/drawing/2014/main" id="{60BD3539-9B8C-4B30-9D13-77D291A9132E}"/>
              </a:ext>
            </a:extLst>
          </p:cNvPr>
          <p:cNvCxnSpPr>
            <a:cxnSpLocks noChangeShapeType="1"/>
          </p:cNvCxnSpPr>
          <p:nvPr/>
        </p:nvCxnSpPr>
        <p:spPr bwMode="auto">
          <a:xfrm flipH="1">
            <a:off x="3508375" y="4633913"/>
            <a:ext cx="14288" cy="323850"/>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sp>
        <p:nvSpPr>
          <p:cNvPr id="22" name="TextBox 18">
            <a:extLst>
              <a:ext uri="{FF2B5EF4-FFF2-40B4-BE49-F238E27FC236}">
                <a16:creationId xmlns:a16="http://schemas.microsoft.com/office/drawing/2014/main" id="{51847227-1C8F-46BD-A86C-2FC0C1EA2A8A}"/>
              </a:ext>
            </a:extLst>
          </p:cNvPr>
          <p:cNvSpPr txBox="1">
            <a:spLocks noChangeArrowheads="1"/>
          </p:cNvSpPr>
          <p:nvPr/>
        </p:nvSpPr>
        <p:spPr bwMode="auto">
          <a:xfrm>
            <a:off x="4103688" y="5307013"/>
            <a:ext cx="1809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BE" altLang="nl-BE" sz="1800">
                <a:solidFill>
                  <a:srgbClr val="756C66"/>
                </a:solidFill>
                <a:latin typeface="Verdana" panose="020B0604030504040204" pitchFamily="34" charset="0"/>
              </a:rPr>
              <a:t>INTEGRATIE</a:t>
            </a:r>
          </a:p>
          <a:p>
            <a:pPr eaLnBrk="1" hangingPunct="1"/>
            <a:r>
              <a:rPr lang="nl-BE" altLang="nl-BE" sz="1800">
                <a:solidFill>
                  <a:srgbClr val="756C66"/>
                </a:solidFill>
                <a:latin typeface="Verdana" panose="020B0604030504040204" pitchFamily="34" charset="0"/>
              </a:rPr>
              <a:t>VERBINDEN</a:t>
            </a:r>
            <a:endParaRPr lang="en-US" altLang="nl-BE" sz="1800">
              <a:solidFill>
                <a:srgbClr val="756C66"/>
              </a:solidFill>
              <a:latin typeface="Verdana" panose="020B0604030504040204" pitchFamily="34" charset="0"/>
            </a:endParaRPr>
          </a:p>
        </p:txBody>
      </p:sp>
      <p:sp>
        <p:nvSpPr>
          <p:cNvPr id="23" name="TextBox 19">
            <a:extLst>
              <a:ext uri="{FF2B5EF4-FFF2-40B4-BE49-F238E27FC236}">
                <a16:creationId xmlns:a16="http://schemas.microsoft.com/office/drawing/2014/main" id="{A579E1B9-0EC2-4016-8201-E61C74F827FC}"/>
              </a:ext>
            </a:extLst>
          </p:cNvPr>
          <p:cNvSpPr txBox="1">
            <a:spLocks noChangeArrowheads="1"/>
          </p:cNvSpPr>
          <p:nvPr/>
        </p:nvSpPr>
        <p:spPr bwMode="auto">
          <a:xfrm>
            <a:off x="238125" y="3082925"/>
            <a:ext cx="2400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BE" altLang="nl-BE" sz="1800">
                <a:solidFill>
                  <a:srgbClr val="756C66"/>
                </a:solidFill>
                <a:latin typeface="Verdana" panose="020B0604030504040204" pitchFamily="34" charset="0"/>
              </a:rPr>
              <a:t>DIFFERENTIATIE</a:t>
            </a:r>
          </a:p>
          <a:p>
            <a:pPr eaLnBrk="1" hangingPunct="1"/>
            <a:r>
              <a:rPr lang="nl-BE" altLang="nl-BE" sz="1800">
                <a:solidFill>
                  <a:srgbClr val="756C66"/>
                </a:solidFill>
                <a:latin typeface="Verdana" panose="020B0604030504040204" pitchFamily="34" charset="0"/>
              </a:rPr>
              <a:t>DIVERSITEIT</a:t>
            </a:r>
            <a:endParaRPr lang="en-US" altLang="nl-BE" sz="1800">
              <a:solidFill>
                <a:srgbClr val="756C66"/>
              </a:solidFill>
              <a:latin typeface="Verdana" panose="020B0604030504040204" pitchFamily="34" charset="0"/>
            </a:endParaRPr>
          </a:p>
        </p:txBody>
      </p:sp>
    </p:spTree>
    <p:extLst>
      <p:ext uri="{BB962C8B-B14F-4D97-AF65-F5344CB8AC3E}">
        <p14:creationId xmlns:p14="http://schemas.microsoft.com/office/powerpoint/2010/main" val="36882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98894"/>
            <a:ext cx="9144000" cy="920516"/>
          </a:xfrm>
          <a:solidFill>
            <a:schemeClr val="accent6"/>
          </a:solidFill>
        </p:spPr>
        <p:txBody>
          <a:bodyPr/>
          <a:lstStyle/>
          <a:p>
            <a:r>
              <a:rPr lang="nl-NL" dirty="0">
                <a:solidFill>
                  <a:srgbClr val="FF0000"/>
                </a:solidFill>
              </a:rPr>
              <a:t> Maatschappelijke Prestatie</a:t>
            </a:r>
          </a:p>
        </p:txBody>
      </p:sp>
      <p:pic>
        <p:nvPicPr>
          <p:cNvPr id="5" name="Afbeelding 4" descr="logo powerpoint-2.png"/>
          <p:cNvPicPr>
            <a:picLocks noChangeAspect="1"/>
          </p:cNvPicPr>
          <p:nvPr/>
        </p:nvPicPr>
        <p:blipFill>
          <a:blip r:embed="rId2"/>
          <a:stretch>
            <a:fillRect/>
          </a:stretch>
        </p:blipFill>
        <p:spPr>
          <a:xfrm>
            <a:off x="6889897" y="5437652"/>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 name="Afbeelding 2" descr="Afbeelding met gebouw, buiten, lucht, dak&#10;&#10;Automatisch gegenereerde beschrijving">
            <a:extLst>
              <a:ext uri="{FF2B5EF4-FFF2-40B4-BE49-F238E27FC236}">
                <a16:creationId xmlns:a16="http://schemas.microsoft.com/office/drawing/2014/main" id="{3D6717A1-B3EA-4165-8666-4173D4273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062038"/>
            <a:ext cx="62420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58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45731"/>
            <a:ext cx="9144000" cy="920516"/>
          </a:xfrm>
          <a:solidFill>
            <a:schemeClr val="accent6"/>
          </a:solidFill>
        </p:spPr>
        <p:txBody>
          <a:bodyPr>
            <a:normAutofit/>
          </a:bodyPr>
          <a:lstStyle/>
          <a:p>
            <a:r>
              <a:rPr lang="nl-NL" dirty="0">
                <a:solidFill>
                  <a:srgbClr val="FF0000"/>
                </a:solidFill>
              </a:rPr>
              <a:t> </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cxnSp>
        <p:nvCxnSpPr>
          <p:cNvPr id="6" name="Straight Arrow Connector 2">
            <a:extLst>
              <a:ext uri="{FF2B5EF4-FFF2-40B4-BE49-F238E27FC236}">
                <a16:creationId xmlns:a16="http://schemas.microsoft.com/office/drawing/2014/main" id="{7D9A8F06-8D53-4328-B496-4946B1E8B8CF}"/>
              </a:ext>
            </a:extLst>
          </p:cNvPr>
          <p:cNvCxnSpPr>
            <a:cxnSpLocks noChangeShapeType="1"/>
          </p:cNvCxnSpPr>
          <p:nvPr/>
        </p:nvCxnSpPr>
        <p:spPr bwMode="auto">
          <a:xfrm flipH="1">
            <a:off x="2619375" y="1128022"/>
            <a:ext cx="12700" cy="3697287"/>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F1F41B2A-F3EE-40DE-B3B7-68798061F7C8}"/>
              </a:ext>
            </a:extLst>
          </p:cNvPr>
          <p:cNvCxnSpPr>
            <a:cxnSpLocks noChangeShapeType="1"/>
          </p:cNvCxnSpPr>
          <p:nvPr/>
        </p:nvCxnSpPr>
        <p:spPr bwMode="auto">
          <a:xfrm flipH="1" flipV="1">
            <a:off x="2601913" y="4830072"/>
            <a:ext cx="4675187" cy="9525"/>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cxnSp>
        <p:nvCxnSpPr>
          <p:cNvPr id="8" name="Straight Connector 14">
            <a:extLst>
              <a:ext uri="{FF2B5EF4-FFF2-40B4-BE49-F238E27FC236}">
                <a16:creationId xmlns:a16="http://schemas.microsoft.com/office/drawing/2014/main" id="{518298EB-1C82-4E51-8C90-D1B344011880}"/>
              </a:ext>
            </a:extLst>
          </p:cNvPr>
          <p:cNvCxnSpPr>
            <a:cxnSpLocks noChangeShapeType="1"/>
          </p:cNvCxnSpPr>
          <p:nvPr/>
        </p:nvCxnSpPr>
        <p:spPr bwMode="auto">
          <a:xfrm>
            <a:off x="2836863" y="1396309"/>
            <a:ext cx="3617912" cy="0"/>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9" name="Straight Connector 17">
            <a:extLst>
              <a:ext uri="{FF2B5EF4-FFF2-40B4-BE49-F238E27FC236}">
                <a16:creationId xmlns:a16="http://schemas.microsoft.com/office/drawing/2014/main" id="{60A100C8-E9A1-4BC0-9D0E-496C89353E5B}"/>
              </a:ext>
            </a:extLst>
          </p:cNvPr>
          <p:cNvCxnSpPr>
            <a:cxnSpLocks noChangeShapeType="1"/>
          </p:cNvCxnSpPr>
          <p:nvPr/>
        </p:nvCxnSpPr>
        <p:spPr bwMode="auto">
          <a:xfrm flipH="1">
            <a:off x="7259638" y="1732859"/>
            <a:ext cx="28575" cy="29384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389CD271-ED1B-4186-BD6F-068A4851A17C}"/>
              </a:ext>
            </a:extLst>
          </p:cNvPr>
          <p:cNvCxnSpPr/>
          <p:nvPr/>
        </p:nvCxnSpPr>
        <p:spPr bwMode="auto">
          <a:xfrm>
            <a:off x="2731994" y="2934960"/>
            <a:ext cx="2030506" cy="1842247"/>
          </a:xfrm>
          <a:prstGeom prst="line">
            <a:avLst/>
          </a:prstGeom>
          <a:noFill/>
          <a:ln w="38100" cap="flat" cmpd="sng" algn="ctr">
            <a:solidFill>
              <a:srgbClr val="CC0000"/>
            </a:solidFill>
            <a:prstDash val="solid"/>
            <a:round/>
            <a:headEnd type="triangle" w="med" len="med"/>
            <a:tailEnd type="triangle" w="med" len="med"/>
          </a:ln>
          <a:effectLst>
            <a:glow>
              <a:schemeClr val="accent1">
                <a:alpha val="40000"/>
              </a:schemeClr>
            </a:glow>
          </a:effectLst>
        </p:spPr>
      </p:cxnSp>
      <p:cxnSp>
        <p:nvCxnSpPr>
          <p:cNvPr id="11" name="Straight Connector 14">
            <a:extLst>
              <a:ext uri="{FF2B5EF4-FFF2-40B4-BE49-F238E27FC236}">
                <a16:creationId xmlns:a16="http://schemas.microsoft.com/office/drawing/2014/main" id="{75C27CCC-65AA-4610-91C7-2D266B8F4038}"/>
              </a:ext>
            </a:extLst>
          </p:cNvPr>
          <p:cNvCxnSpPr>
            <a:cxnSpLocks noChangeShapeType="1"/>
          </p:cNvCxnSpPr>
          <p:nvPr/>
        </p:nvCxnSpPr>
        <p:spPr bwMode="auto">
          <a:xfrm>
            <a:off x="2836863" y="2139259"/>
            <a:ext cx="3516312" cy="3175"/>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2" name="Straight Connector 14">
            <a:extLst>
              <a:ext uri="{FF2B5EF4-FFF2-40B4-BE49-F238E27FC236}">
                <a16:creationId xmlns:a16="http://schemas.microsoft.com/office/drawing/2014/main" id="{842B2D87-FD9A-4F72-96A3-FFD2C0927888}"/>
              </a:ext>
            </a:extLst>
          </p:cNvPr>
          <p:cNvCxnSpPr>
            <a:cxnSpLocks noChangeShapeType="1"/>
          </p:cNvCxnSpPr>
          <p:nvPr/>
        </p:nvCxnSpPr>
        <p:spPr bwMode="auto">
          <a:xfrm>
            <a:off x="2836863" y="2882209"/>
            <a:ext cx="2586037" cy="7938"/>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3" name="Straight Connector 14">
            <a:extLst>
              <a:ext uri="{FF2B5EF4-FFF2-40B4-BE49-F238E27FC236}">
                <a16:creationId xmlns:a16="http://schemas.microsoft.com/office/drawing/2014/main" id="{29FB7B2C-1E9B-419A-B82C-49FA5667DE5C}"/>
              </a:ext>
            </a:extLst>
          </p:cNvPr>
          <p:cNvCxnSpPr>
            <a:cxnSpLocks noChangeShapeType="1"/>
          </p:cNvCxnSpPr>
          <p:nvPr/>
        </p:nvCxnSpPr>
        <p:spPr bwMode="auto">
          <a:xfrm>
            <a:off x="2836863" y="4368109"/>
            <a:ext cx="685800" cy="7938"/>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4" name="Straight Connector 14">
            <a:extLst>
              <a:ext uri="{FF2B5EF4-FFF2-40B4-BE49-F238E27FC236}">
                <a16:creationId xmlns:a16="http://schemas.microsoft.com/office/drawing/2014/main" id="{BE7EFA91-5409-4CF1-8A7D-1902E88AA7AC}"/>
              </a:ext>
            </a:extLst>
          </p:cNvPr>
          <p:cNvCxnSpPr>
            <a:cxnSpLocks noChangeShapeType="1"/>
          </p:cNvCxnSpPr>
          <p:nvPr/>
        </p:nvCxnSpPr>
        <p:spPr bwMode="auto">
          <a:xfrm>
            <a:off x="2836863" y="3625159"/>
            <a:ext cx="1639887" cy="47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5" name="Straight Connector 17">
            <a:extLst>
              <a:ext uri="{FF2B5EF4-FFF2-40B4-BE49-F238E27FC236}">
                <a16:creationId xmlns:a16="http://schemas.microsoft.com/office/drawing/2014/main" id="{D8C01398-5AC7-4EBC-9453-3CB63F61CAA5}"/>
              </a:ext>
            </a:extLst>
          </p:cNvPr>
          <p:cNvCxnSpPr>
            <a:cxnSpLocks noChangeShapeType="1"/>
          </p:cNvCxnSpPr>
          <p:nvPr/>
        </p:nvCxnSpPr>
        <p:spPr bwMode="auto">
          <a:xfrm flipH="1">
            <a:off x="5383213" y="2890147"/>
            <a:ext cx="36512" cy="1804987"/>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6" name="Straight Connector 17">
            <a:extLst>
              <a:ext uri="{FF2B5EF4-FFF2-40B4-BE49-F238E27FC236}">
                <a16:creationId xmlns:a16="http://schemas.microsoft.com/office/drawing/2014/main" id="{F9C0FF14-573B-4057-9B96-11FECB006782}"/>
              </a:ext>
            </a:extLst>
          </p:cNvPr>
          <p:cNvCxnSpPr>
            <a:cxnSpLocks noChangeShapeType="1"/>
          </p:cNvCxnSpPr>
          <p:nvPr/>
        </p:nvCxnSpPr>
        <p:spPr bwMode="auto">
          <a:xfrm>
            <a:off x="4478338" y="3642622"/>
            <a:ext cx="6350" cy="1052512"/>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7" name="Straight Connector 17">
            <a:extLst>
              <a:ext uri="{FF2B5EF4-FFF2-40B4-BE49-F238E27FC236}">
                <a16:creationId xmlns:a16="http://schemas.microsoft.com/office/drawing/2014/main" id="{8248F37B-3766-4583-9E61-8796735FECA1}"/>
              </a:ext>
            </a:extLst>
          </p:cNvPr>
          <p:cNvCxnSpPr>
            <a:cxnSpLocks noChangeShapeType="1"/>
          </p:cNvCxnSpPr>
          <p:nvPr/>
        </p:nvCxnSpPr>
        <p:spPr bwMode="auto">
          <a:xfrm flipH="1">
            <a:off x="6321425" y="2150372"/>
            <a:ext cx="25400" cy="2544762"/>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8" name="Straight Connector 17">
            <a:extLst>
              <a:ext uri="{FF2B5EF4-FFF2-40B4-BE49-F238E27FC236}">
                <a16:creationId xmlns:a16="http://schemas.microsoft.com/office/drawing/2014/main" id="{1DA992D9-C718-4FDD-A181-F15DE6BCAA9E}"/>
              </a:ext>
            </a:extLst>
          </p:cNvPr>
          <p:cNvCxnSpPr>
            <a:cxnSpLocks noChangeShapeType="1"/>
          </p:cNvCxnSpPr>
          <p:nvPr/>
        </p:nvCxnSpPr>
        <p:spPr bwMode="auto">
          <a:xfrm flipH="1">
            <a:off x="3508375" y="4369697"/>
            <a:ext cx="14288" cy="323850"/>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sp>
        <p:nvSpPr>
          <p:cNvPr id="19" name="TextBox 18">
            <a:extLst>
              <a:ext uri="{FF2B5EF4-FFF2-40B4-BE49-F238E27FC236}">
                <a16:creationId xmlns:a16="http://schemas.microsoft.com/office/drawing/2014/main" id="{14E9AE6C-345F-459C-A4C0-E965EFF9DF67}"/>
              </a:ext>
            </a:extLst>
          </p:cNvPr>
          <p:cNvSpPr txBox="1">
            <a:spLocks noChangeArrowheads="1"/>
          </p:cNvSpPr>
          <p:nvPr/>
        </p:nvSpPr>
        <p:spPr bwMode="auto">
          <a:xfrm>
            <a:off x="7481888" y="4497731"/>
            <a:ext cx="1809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BE" altLang="nl-BE" sz="1800" dirty="0">
                <a:solidFill>
                  <a:srgbClr val="756C66"/>
                </a:solidFill>
                <a:latin typeface="Verdana" panose="020B0604030504040204" pitchFamily="34" charset="0"/>
              </a:rPr>
              <a:t>INTEGRATIE</a:t>
            </a:r>
          </a:p>
          <a:p>
            <a:pPr eaLnBrk="1" hangingPunct="1"/>
            <a:r>
              <a:rPr lang="nl-BE" altLang="nl-BE" sz="1800" dirty="0">
                <a:solidFill>
                  <a:srgbClr val="756C66"/>
                </a:solidFill>
                <a:latin typeface="Verdana" panose="020B0604030504040204" pitchFamily="34" charset="0"/>
              </a:rPr>
              <a:t>VERBINDEN</a:t>
            </a:r>
            <a:endParaRPr lang="en-US" altLang="nl-BE" sz="1800" dirty="0">
              <a:solidFill>
                <a:srgbClr val="756C66"/>
              </a:solidFill>
              <a:latin typeface="Verdana" panose="020B0604030504040204" pitchFamily="34" charset="0"/>
            </a:endParaRPr>
          </a:p>
        </p:txBody>
      </p:sp>
      <p:sp>
        <p:nvSpPr>
          <p:cNvPr id="20" name="TextBox 19">
            <a:extLst>
              <a:ext uri="{FF2B5EF4-FFF2-40B4-BE49-F238E27FC236}">
                <a16:creationId xmlns:a16="http://schemas.microsoft.com/office/drawing/2014/main" id="{7547903C-F5DB-47CC-8D9A-B510FC93021D}"/>
              </a:ext>
            </a:extLst>
          </p:cNvPr>
          <p:cNvSpPr txBox="1">
            <a:spLocks noChangeArrowheads="1"/>
          </p:cNvSpPr>
          <p:nvPr/>
        </p:nvSpPr>
        <p:spPr bwMode="auto">
          <a:xfrm>
            <a:off x="238125" y="353498"/>
            <a:ext cx="2400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BE" altLang="nl-BE" sz="1800" dirty="0">
                <a:solidFill>
                  <a:srgbClr val="756C66"/>
                </a:solidFill>
                <a:latin typeface="Verdana" panose="020B0604030504040204" pitchFamily="34" charset="0"/>
              </a:rPr>
              <a:t>DIFFERENTIATIE</a:t>
            </a:r>
          </a:p>
          <a:p>
            <a:pPr eaLnBrk="1" hangingPunct="1"/>
            <a:r>
              <a:rPr lang="nl-BE" altLang="nl-BE" sz="1800" dirty="0">
                <a:solidFill>
                  <a:srgbClr val="756C66"/>
                </a:solidFill>
                <a:latin typeface="Verdana" panose="020B0604030504040204" pitchFamily="34" charset="0"/>
              </a:rPr>
              <a:t>DIVERSITEIT</a:t>
            </a:r>
            <a:endParaRPr lang="en-US" altLang="nl-BE" sz="1800" dirty="0">
              <a:solidFill>
                <a:srgbClr val="756C66"/>
              </a:solidFill>
              <a:latin typeface="Verdana" panose="020B0604030504040204" pitchFamily="34" charset="0"/>
            </a:endParaRPr>
          </a:p>
        </p:txBody>
      </p:sp>
      <p:sp>
        <p:nvSpPr>
          <p:cNvPr id="21" name="Rectangle 10">
            <a:extLst>
              <a:ext uri="{FF2B5EF4-FFF2-40B4-BE49-F238E27FC236}">
                <a16:creationId xmlns:a16="http://schemas.microsoft.com/office/drawing/2014/main" id="{2F76077A-4B9F-48EF-B1C3-D57085A7ACA3}"/>
              </a:ext>
            </a:extLst>
          </p:cNvPr>
          <p:cNvSpPr>
            <a:spLocks noChangeArrowheads="1"/>
          </p:cNvSpPr>
          <p:nvPr/>
        </p:nvSpPr>
        <p:spPr bwMode="auto">
          <a:xfrm>
            <a:off x="6011863" y="1069284"/>
            <a:ext cx="2940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nl-BE" altLang="en-US" sz="2000" b="1" dirty="0">
                <a:solidFill>
                  <a:srgbClr val="9F3A41"/>
                </a:solidFill>
                <a:latin typeface="Verdana" panose="020B0604030504040204" pitchFamily="34" charset="0"/>
              </a:rPr>
              <a:t>Maatschappelijke Prestatie</a:t>
            </a:r>
            <a:endParaRPr lang="en-US" altLang="en-US" sz="2000" b="1" dirty="0">
              <a:solidFill>
                <a:srgbClr val="9F3A41"/>
              </a:solidFill>
              <a:latin typeface="Verdana" panose="020B0604030504040204" pitchFamily="34" charset="0"/>
            </a:endParaRPr>
          </a:p>
        </p:txBody>
      </p:sp>
      <p:sp>
        <p:nvSpPr>
          <p:cNvPr id="23" name="Rectangle 10">
            <a:extLst>
              <a:ext uri="{FF2B5EF4-FFF2-40B4-BE49-F238E27FC236}">
                <a16:creationId xmlns:a16="http://schemas.microsoft.com/office/drawing/2014/main" id="{81EEFB38-0BF8-418B-9D4D-DC520EE19E70}"/>
              </a:ext>
            </a:extLst>
          </p:cNvPr>
          <p:cNvSpPr>
            <a:spLocks noChangeArrowheads="1"/>
          </p:cNvSpPr>
          <p:nvPr/>
        </p:nvSpPr>
        <p:spPr bwMode="auto">
          <a:xfrm>
            <a:off x="-71609" y="1432945"/>
            <a:ext cx="294005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nl-BE" altLang="en-US" sz="1400" dirty="0" err="1">
                <a:solidFill>
                  <a:srgbClr val="9F3A41"/>
                </a:solidFill>
                <a:latin typeface="Verdana" panose="020B0604030504040204" pitchFamily="34" charset="0"/>
              </a:rPr>
              <a:t>OrganisatiePrestatie</a:t>
            </a:r>
            <a:r>
              <a:rPr lang="nl-BE" altLang="en-US" sz="1400" dirty="0">
                <a:solidFill>
                  <a:srgbClr val="9F3A41"/>
                </a:solidFill>
                <a:latin typeface="Verdana" panose="020B0604030504040204" pitchFamily="34" charset="0"/>
              </a:rPr>
              <a:t> x</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Organisatieprestatie 3</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Organisatieprestatie 2</a:t>
            </a:r>
          </a:p>
          <a:p>
            <a:pPr algn="ctr"/>
            <a:endParaRPr lang="nl-BE" altLang="en-US" sz="1400" dirty="0">
              <a:solidFill>
                <a:srgbClr val="9F3A41"/>
              </a:solidFill>
              <a:latin typeface="Verdana" panose="020B0604030504040204" pitchFamily="34" charset="0"/>
            </a:endParaRPr>
          </a:p>
          <a:p>
            <a:pPr algn="ctr"/>
            <a:r>
              <a:rPr lang="nl-BE" altLang="en-US" sz="1400" dirty="0">
                <a:solidFill>
                  <a:srgbClr val="9F3A41"/>
                </a:solidFill>
                <a:latin typeface="Verdana" panose="020B0604030504040204" pitchFamily="34" charset="0"/>
              </a:rPr>
              <a:t>+</a:t>
            </a:r>
          </a:p>
          <a:p>
            <a:pPr algn="ctr"/>
            <a:endParaRPr lang="nl-BE" altLang="en-US" sz="1400" dirty="0">
              <a:solidFill>
                <a:srgbClr val="9F3A41"/>
              </a:solidFill>
              <a:latin typeface="Verdana" panose="020B0604030504040204" pitchFamily="34" charset="0"/>
            </a:endParaRPr>
          </a:p>
          <a:p>
            <a:pPr algn="ctr"/>
            <a:r>
              <a:rPr lang="nl-BE" altLang="en-US" sz="1400" dirty="0" err="1">
                <a:solidFill>
                  <a:srgbClr val="9F3A41"/>
                </a:solidFill>
                <a:latin typeface="Verdana" panose="020B0604030504040204" pitchFamily="34" charset="0"/>
              </a:rPr>
              <a:t>OrganisatiePrestatie</a:t>
            </a:r>
            <a:r>
              <a:rPr lang="nl-BE" altLang="en-US" sz="1400" dirty="0">
                <a:solidFill>
                  <a:srgbClr val="9F3A41"/>
                </a:solidFill>
                <a:latin typeface="Verdana" panose="020B0604030504040204" pitchFamily="34" charset="0"/>
              </a:rPr>
              <a:t> 1</a:t>
            </a:r>
            <a:endParaRPr lang="en-US" altLang="en-US" sz="1400" dirty="0">
              <a:solidFill>
                <a:srgbClr val="9F3A41"/>
              </a:solidFill>
              <a:latin typeface="Verdana" panose="020B0604030504040204" pitchFamily="34" charset="0"/>
            </a:endParaRPr>
          </a:p>
        </p:txBody>
      </p:sp>
    </p:spTree>
    <p:extLst>
      <p:ext uri="{BB962C8B-B14F-4D97-AF65-F5344CB8AC3E}">
        <p14:creationId xmlns:p14="http://schemas.microsoft.com/office/powerpoint/2010/main" val="120538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0" y="5998894"/>
            <a:ext cx="9144000" cy="920516"/>
          </a:xfrm>
          <a:solidFill>
            <a:schemeClr val="accent6"/>
          </a:solidFill>
        </p:spPr>
        <p:txBody>
          <a:bodyPr/>
          <a:lstStyle/>
          <a:p>
            <a:r>
              <a:rPr lang="nl-NL" dirty="0">
                <a:solidFill>
                  <a:srgbClr val="FF0000"/>
                </a:solidFill>
              </a:rPr>
              <a:t> </a:t>
            </a:r>
          </a:p>
        </p:txBody>
      </p:sp>
      <p:pic>
        <p:nvPicPr>
          <p:cNvPr id="5" name="Afbeelding 4" descr="logo powerpoint-2.png"/>
          <p:cNvPicPr>
            <a:picLocks noChangeAspect="1"/>
          </p:cNvPicPr>
          <p:nvPr/>
        </p:nvPicPr>
        <p:blipFill>
          <a:blip r:embed="rId2"/>
          <a:stretch>
            <a:fillRect/>
          </a:stretch>
        </p:blipFill>
        <p:spPr>
          <a:xfrm>
            <a:off x="6889897" y="5373854"/>
            <a:ext cx="2110185" cy="691082"/>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Tekstvak 5">
            <a:extLst>
              <a:ext uri="{FF2B5EF4-FFF2-40B4-BE49-F238E27FC236}">
                <a16:creationId xmlns:a16="http://schemas.microsoft.com/office/drawing/2014/main" id="{A7ABAC56-A99F-41A2-AAC7-FDE4EE46D1DB}"/>
              </a:ext>
            </a:extLst>
          </p:cNvPr>
          <p:cNvSpPr txBox="1">
            <a:spLocks noChangeArrowheads="1"/>
          </p:cNvSpPr>
          <p:nvPr/>
        </p:nvSpPr>
        <p:spPr bwMode="auto">
          <a:xfrm>
            <a:off x="900113" y="1628775"/>
            <a:ext cx="7705725" cy="2246769"/>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nl-NL" altLang="nl-NL" sz="2800" dirty="0"/>
              <a:t>Het realiseren van een </a:t>
            </a:r>
            <a:r>
              <a:rPr lang="nl-NL" altLang="nl-NL" sz="2800" b="1" dirty="0"/>
              <a:t>Maatschappelijke Prestatie </a:t>
            </a:r>
            <a:r>
              <a:rPr lang="nl-NL" altLang="nl-NL" sz="2800" dirty="0"/>
              <a:t>is afhankelijk van:</a:t>
            </a:r>
          </a:p>
          <a:p>
            <a:pPr marL="457200" indent="-457200">
              <a:buFontTx/>
              <a:buChar char="-"/>
              <a:defRPr/>
            </a:pPr>
            <a:r>
              <a:rPr lang="nl-NL" altLang="nl-NL" sz="2800" dirty="0"/>
              <a:t>de kwaliteit van de afzonderlijke bijdrage van de partners</a:t>
            </a:r>
          </a:p>
          <a:p>
            <a:pPr marL="457200" indent="-457200">
              <a:buFontTx/>
              <a:buChar char="-"/>
              <a:defRPr/>
            </a:pPr>
            <a:r>
              <a:rPr lang="nl-NL" altLang="nl-NL" sz="2800" dirty="0"/>
              <a:t>de </a:t>
            </a:r>
            <a:r>
              <a:rPr lang="nl-NL" altLang="nl-NL" sz="2800" b="1" i="1" dirty="0"/>
              <a:t>kwaliteit van de samenwerking</a:t>
            </a:r>
          </a:p>
        </p:txBody>
      </p:sp>
    </p:spTree>
    <p:extLst>
      <p:ext uri="{BB962C8B-B14F-4D97-AF65-F5344CB8AC3E}">
        <p14:creationId xmlns:p14="http://schemas.microsoft.com/office/powerpoint/2010/main" val="3285903092"/>
      </p:ext>
    </p:extLst>
  </p:cSld>
  <p:clrMapOvr>
    <a:masterClrMapping/>
  </p:clrMapOvr>
</p:sld>
</file>

<file path=ppt/theme/theme1.xml><?xml version="1.0" encoding="utf-8"?>
<a:theme xmlns:a="http://schemas.openxmlformats.org/drawingml/2006/main" name="PP sjabloon BeAMeR 2012 (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C0B38BDFB09C49973BA9ED0FD1D33D" ma:contentTypeVersion="2" ma:contentTypeDescription="Een nieuw document maken." ma:contentTypeScope="" ma:versionID="b02d7c672ce1edf141b797368e3c8723">
  <xsd:schema xmlns:xsd="http://www.w3.org/2001/XMLSchema" xmlns:xs="http://www.w3.org/2001/XMLSchema" xmlns:p="http://schemas.microsoft.com/office/2006/metadata/properties" xmlns:ns2="ef95afe5-3002-4a5c-8c12-79300efc618f" targetNamespace="http://schemas.microsoft.com/office/2006/metadata/properties" ma:root="true" ma:fieldsID="fab449c850789598d2eb21550b337fd3" ns2:_="">
    <xsd:import namespace="ef95afe5-3002-4a5c-8c12-79300efc618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5afe5-3002-4a5c-8c12-79300efc618f"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9E3036-B311-43BC-8250-47C49B4A3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5afe5-3002-4a5c-8c12-79300efc61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FBAAE4-7F49-4631-A13C-A7140A9F2E01}">
  <ds:schemaRefs>
    <ds:schemaRef ds:uri="http://schemas.microsoft.com/sharepoint/events"/>
  </ds:schemaRefs>
</ds:datastoreItem>
</file>

<file path=customXml/itemProps3.xml><?xml version="1.0" encoding="utf-8"?>
<ds:datastoreItem xmlns:ds="http://schemas.openxmlformats.org/officeDocument/2006/customXml" ds:itemID="{A72BD703-260E-40A8-BF81-666F5D4DF3C2}">
  <ds:schemaRefs>
    <ds:schemaRef ds:uri="http://schemas.microsoft.com/sharepoint/v3/contenttype/forms"/>
  </ds:schemaRefs>
</ds:datastoreItem>
</file>

<file path=customXml/itemProps4.xml><?xml version="1.0" encoding="utf-8"?>
<ds:datastoreItem xmlns:ds="http://schemas.openxmlformats.org/officeDocument/2006/customXml" ds:itemID="{E0F4D27B-3663-412D-A7CC-78574B9B83F1}">
  <ds:schemaRefs>
    <ds:schemaRef ds:uri="http://schemas.microsoft.com/office/2006/documentManagement/types"/>
    <ds:schemaRef ds:uri="http://schemas.microsoft.com/office/infopath/2007/PartnerControls"/>
    <ds:schemaRef ds:uri="ef95afe5-3002-4a5c-8c12-79300efc618f"/>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 sjabloon BeAMeR 2012 (3)</Template>
  <TotalTime>14730</TotalTime>
  <Words>824</Words>
  <Application>Microsoft Office PowerPoint</Application>
  <PresentationFormat>Diavoorstelling (4:3)</PresentationFormat>
  <Paragraphs>210</Paragraphs>
  <Slides>42</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42</vt:i4>
      </vt:variant>
    </vt:vector>
  </HeadingPairs>
  <TitlesOfParts>
    <vt:vector size="47" baseType="lpstr">
      <vt:lpstr>Arial</vt:lpstr>
      <vt:lpstr>Arial Black</vt:lpstr>
      <vt:lpstr>Calibri</vt:lpstr>
      <vt:lpstr>Verdana</vt:lpstr>
      <vt:lpstr>PP sjabloon BeAMeR 2012 (3)</vt:lpstr>
      <vt:lpstr>Community of Practice Bindende afspraken   5 oktober 2020  Frank Beemer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Procesbegeleiding Visie op de Organisatie</dc:title>
  <dc:creator>Frank Beemer</dc:creator>
  <cp:lastModifiedBy>Wijnen, Bas</cp:lastModifiedBy>
  <cp:revision>122</cp:revision>
  <cp:lastPrinted>2018-10-23T10:30:32Z</cp:lastPrinted>
  <dcterms:created xsi:type="dcterms:W3CDTF">2013-02-05T20:35:01Z</dcterms:created>
  <dcterms:modified xsi:type="dcterms:W3CDTF">2020-10-08T11:37:07Z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0x0101002BC0B38BDFB09C49973BA9ED0FD1D33D</vt:lpwstr>
  </property>
</Properties>
</file>